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customXml/item1.xml" ContentType="application/xml"/>
  <Override PartName="/customXml/itemProps3.xml" ContentType="application/vnd.openxmlformats-officedocument.customXmlProperties+xml"/>
  <Override PartName="/customXml/itemProps1.xml" ContentType="application/vnd.openxmlformats-officedocument.customXmlProperties+xml"/>
  <Override PartName="/customXml/item2.xml" ContentType="application/xml"/>
  <Override PartName="/customXml/itemProps2.xml" ContentType="application/vnd.openxmlformats-officedocument.customXmlProperties+xml"/>
  <Override PartName="/customXml/_rels/item1.xml.rels" ContentType="application/vnd.openxmlformats-package.relationships+xml"/>
  <Override PartName="/customXml/_rels/item2.xml.rels" ContentType="application/vnd.openxmlformats-package.relationships+xml"/>
  <Override PartName="/customXml/_rels/item3.xml.rels" ContentType="application/vnd.openxmlformats-package.relationships+xml"/>
  <Override PartName="/customXml/item3.xml" ContentType="application/xml"/>
  <Override PartName="/ppt/presentation.xml" ContentType="application/vnd.openxmlformats-officedocument.presentationml.presentation.main+xml"/>
  <Override PartName="/ppt/notesSlides/notesSlide2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_rels/notesSlide2.xml.rels" ContentType="application/vnd.openxmlformats-package.relationships+xml"/>
  <Override PartName="/ppt/notesSlides/_rels/notesSlide7.xml.rels" ContentType="application/vnd.openxmlformats-package.relationships+xml"/>
  <Override PartName="/ppt/notesSlides/_rels/notesSlide103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13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notesMasters/notesMaster1.xml" ContentType="application/vnd.openxmlformats-officedocument.presentationml.notesMaster+xml"/>
  <Override PartName="/ppt/notesMasters/_rels/notesMaster1.xml.rels" ContentType="application/vnd.openxmlformats-package.relationships+xml"/>
  <Override PartName="/ppt/presProps.xml" ContentType="application/vnd.openxmlformats-officedocument.presentationml.presPro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14.xml" ContentType="application/vnd.openxmlformats-officedocument.theme+xml"/>
  <Override PartName="/ppt/media/image50.png" ContentType="image/png"/>
  <Override PartName="/ppt/media/image144.png" ContentType="image/png"/>
  <Override PartName="/ppt/media/image1.png" ContentType="image/png"/>
  <Override PartName="/ppt/media/image51.png" ContentType="image/png"/>
  <Override PartName="/ppt/media/image145.png" ContentType="image/png"/>
  <Override PartName="/ppt/media/image2.png" ContentType="image/png"/>
  <Override PartName="/ppt/media/image3.png" ContentType="image/png"/>
  <Override PartName="/ppt/media/image124.png" ContentType="image/png"/>
  <Override PartName="/ppt/media/image30.png" ContentType="image/png"/>
  <Override PartName="/ppt/media/image52.png" ContentType="image/png"/>
  <Override PartName="/ppt/media/image146.png" ContentType="image/png"/>
  <Override PartName="/ppt/media/image4.png" ContentType="image/png"/>
  <Override PartName="/ppt/media/image125.png" ContentType="image/png"/>
  <Override PartName="/ppt/media/image31.png" ContentType="image/png"/>
  <Override PartName="/ppt/media/image147.png" ContentType="image/png"/>
  <Override PartName="/ppt/media/image53.png" ContentType="image/png"/>
  <Override PartName="/ppt/media/image5.png" ContentType="image/png"/>
  <Override PartName="/ppt/media/image104.png" ContentType="image/png"/>
  <Override PartName="/ppt/media/image10.png" ContentType="image/png"/>
  <Override PartName="/ppt/media/image126.png" ContentType="image/png"/>
  <Override PartName="/ppt/media/image32.png" ContentType="image/png"/>
  <Override PartName="/ppt/media/image148.png" ContentType="image/png"/>
  <Override PartName="/ppt/media/image54.png" ContentType="image/png"/>
  <Override PartName="/ppt/media/image6.png" ContentType="image/png"/>
  <Override PartName="/ppt/media/image105.png" ContentType="image/png"/>
  <Override PartName="/ppt/media/image11.png" ContentType="image/png"/>
  <Override PartName="/ppt/media/image127.png" ContentType="image/png"/>
  <Override PartName="/ppt/media/image33.png" ContentType="image/png"/>
  <Override PartName="/ppt/media/image149.png" ContentType="image/png"/>
  <Override PartName="/ppt/media/image55.png" ContentType="image/png"/>
  <Override PartName="/ppt/media/image7.png" ContentType="image/png"/>
  <Override PartName="/ppt/media/image106.png" ContentType="image/png"/>
  <Override PartName="/ppt/media/image12.png" ContentType="image/png"/>
  <Override PartName="/ppt/media/image128.png" ContentType="image/png"/>
  <Override PartName="/ppt/media/image34.png" ContentType="image/png"/>
  <Override PartName="/ppt/media/image56.png" ContentType="image/png"/>
  <Override PartName="/ppt/media/image8.png" ContentType="image/png"/>
  <Override PartName="/ppt/media/image107.png" ContentType="image/png"/>
  <Override PartName="/ppt/media/image13.png" ContentType="image/png"/>
  <Override PartName="/ppt/media/image129.png" ContentType="image/png"/>
  <Override PartName="/ppt/media/image35.png" ContentType="image/png"/>
  <Override PartName="/ppt/media/image57.png" ContentType="image/png"/>
  <Override PartName="/ppt/media/image9.png" ContentType="image/png"/>
  <Override PartName="/ppt/media/image108.png" ContentType="image/png"/>
  <Override PartName="/ppt/media/image14.png" ContentType="image/png"/>
  <Override PartName="/ppt/media/image36.png" ContentType="image/png"/>
  <Override PartName="/ppt/media/image58.png" ContentType="image/png"/>
  <Override PartName="/ppt/media/image109.png" ContentType="image/png"/>
  <Override PartName="/ppt/media/image15.png" ContentType="image/png"/>
  <Override PartName="/ppt/media/image37.png" ContentType="image/png"/>
  <Override PartName="/ppt/media/image59.png" ContentType="image/png"/>
  <Override PartName="/ppt/media/image16.png" ContentType="image/png"/>
  <Override PartName="/ppt/media/image38.png" ContentType="image/png"/>
  <Override PartName="/ppt/media/image17.png" ContentType="image/png"/>
  <Override PartName="/ppt/media/image39.png" ContentType="image/png"/>
  <Override PartName="/ppt/media/image18.png" ContentType="image/png"/>
  <Override PartName="/ppt/media/image19.png" ContentType="image/png"/>
  <Override PartName="/ppt/media/image114.png" ContentType="image/png"/>
  <Override PartName="/ppt/media/image20.png" ContentType="image/png"/>
  <Override PartName="/ppt/media/image136.png" ContentType="image/png"/>
  <Override PartName="/ppt/media/image42.png" ContentType="image/png"/>
  <Override PartName="/ppt/media/image158.png" ContentType="image/png"/>
  <Override PartName="/ppt/media/image64.png" ContentType="image/png"/>
  <Override PartName="/ppt/media/image43.png" ContentType="image/png"/>
  <Override PartName="/ppt/media/image137.png" ContentType="image/png"/>
  <Override PartName="/ppt/media/image21.png" ContentType="image/png"/>
  <Override PartName="/ppt/media/image115.png" ContentType="image/png"/>
  <Override PartName="/ppt/media/image44.png" ContentType="image/png"/>
  <Override PartName="/ppt/media/image138.png" ContentType="image/png"/>
  <Override PartName="/ppt/media/image22.png" ContentType="image/png"/>
  <Override PartName="/ppt/media/image116.png" ContentType="image/png"/>
  <Override PartName="/ppt/media/image45.png" ContentType="image/png"/>
  <Override PartName="/ppt/media/image139.png" ContentType="image/png"/>
  <Override PartName="/ppt/media/image23.png" ContentType="image/png"/>
  <Override PartName="/ppt/media/image117.png" ContentType="image/png"/>
  <Override PartName="/ppt/media/image46.png" ContentType="image/png"/>
  <Override PartName="/ppt/media/image24.png" ContentType="image/png"/>
  <Override PartName="/ppt/media/image118.png" ContentType="image/png"/>
  <Override PartName="/ppt/media/image47.png" ContentType="image/png"/>
  <Override PartName="/ppt/media/image25.png" ContentType="image/png"/>
  <Override PartName="/ppt/media/image119.png" ContentType="image/png"/>
  <Override PartName="/ppt/media/image48.png" ContentType="image/png"/>
  <Override PartName="/ppt/media/image26.png" ContentType="image/png"/>
  <Override PartName="/ppt/media/image49.png" ContentType="image/png"/>
  <Override PartName="/ppt/media/image27.png" ContentType="image/png"/>
  <Override PartName="/ppt/media/image28.png" ContentType="image/png"/>
  <Override PartName="/ppt/media/image29.png" ContentType="image/png"/>
  <Override PartName="/ppt/media/image62.png" ContentType="image/png"/>
  <Override PartName="/ppt/media/image156.png" ContentType="image/png"/>
  <Override PartName="/ppt/media/image40.png" ContentType="image/png"/>
  <Override PartName="/ppt/media/image134.png" ContentType="image/png"/>
  <Override PartName="/ppt/media/image63.png" ContentType="image/png"/>
  <Override PartName="/ppt/media/image157.png" ContentType="image/png"/>
  <Override PartName="/ppt/media/image41.png" ContentType="image/png"/>
  <Override PartName="/ppt/media/image135.png" ContentType="image/png"/>
  <Override PartName="/ppt/media/image60.png" ContentType="image/png"/>
  <Override PartName="/ppt/media/image154.png" ContentType="image/png"/>
  <Override PartName="/ppt/media/image61.png" ContentType="image/png"/>
  <Override PartName="/ppt/media/image155.png" ContentType="image/png"/>
  <Override PartName="/ppt/media/image65.png" ContentType="image/png"/>
  <Override PartName="/ppt/media/image159.png" ContentType="image/png"/>
  <Override PartName="/ppt/media/image66.png" ContentType="image/png"/>
  <Override PartName="/ppt/media/image67.png" ContentType="image/png"/>
  <Override PartName="/ppt/media/image68.png" ContentType="image/png"/>
  <Override PartName="/ppt/media/image69.png" ContentType="image/png"/>
  <Override PartName="/ppt/media/image70.png" ContentType="image/png"/>
  <Override PartName="/ppt/media/image164.png" ContentType="image/png"/>
  <Override PartName="/ppt/media/image71.png" ContentType="image/png"/>
  <Override PartName="/ppt/media/image165.png" ContentType="image/png"/>
  <Override PartName="/ppt/media/image72.png" ContentType="image/png"/>
  <Override PartName="/ppt/media/image166.png" ContentType="image/png"/>
  <Override PartName="/ppt/media/image73.png" ContentType="image/png"/>
  <Override PartName="/ppt/media/image167.png" ContentType="image/png"/>
  <Override PartName="/ppt/media/image74.png" ContentType="image/png"/>
  <Override PartName="/ppt/media/image168.png" ContentType="image/png"/>
  <Override PartName="/ppt/media/image75.png" ContentType="image/png"/>
  <Override PartName="/ppt/media/image169.png" ContentType="image/png"/>
  <Override PartName="/ppt/media/image76.png" ContentType="image/png"/>
  <Override PartName="/ppt/media/image77.png" ContentType="image/png"/>
  <Override PartName="/ppt/media/image78.png" ContentType="image/png"/>
  <Override PartName="/ppt/media/image79.png" ContentType="image/png"/>
  <Override PartName="/ppt/media/image80.png" ContentType="image/png"/>
  <Override PartName="/ppt/media/image174.png" ContentType="image/png"/>
  <Override PartName="/ppt/media/image81.png" ContentType="image/png"/>
  <Override PartName="/ppt/media/image175.png" ContentType="image/png"/>
  <Override PartName="/ppt/media/image82.png" ContentType="image/png"/>
  <Override PartName="/ppt/media/image176.png" ContentType="image/png"/>
  <Override PartName="/ppt/media/image83.png" ContentType="image/png"/>
  <Override PartName="/ppt/media/image177.png" ContentType="image/png"/>
  <Override PartName="/ppt/media/image84.png" ContentType="image/png"/>
  <Override PartName="/ppt/media/image178.png" ContentType="image/png"/>
  <Override PartName="/ppt/media/image85.png" ContentType="image/png"/>
  <Override PartName="/ppt/media/image179.png" ContentType="image/png"/>
  <Override PartName="/ppt/media/image86.png" ContentType="image/png"/>
  <Override PartName="/ppt/media/image87.png" ContentType="image/png"/>
  <Override PartName="/ppt/media/image88.png" ContentType="image/png"/>
  <Override PartName="/ppt/media/image89.png" ContentType="image/png"/>
  <Override PartName="/ppt/media/image90.png" ContentType="image/png"/>
  <Override PartName="/ppt/media/image91.png" ContentType="image/png"/>
  <Override PartName="/ppt/media/image92.png" ContentType="image/png"/>
  <Override PartName="/ppt/media/image93.png" ContentType="image/png"/>
  <Override PartName="/ppt/media/image94.png" ContentType="image/png"/>
  <Override PartName="/ppt/media/image95.png" ContentType="image/png"/>
  <Override PartName="/ppt/media/image96.png" ContentType="image/png"/>
  <Override PartName="/ppt/media/image97.png" ContentType="image/png"/>
  <Override PartName="/ppt/media/image98.png" ContentType="image/png"/>
  <Override PartName="/ppt/media/image99.png" ContentType="image/png"/>
  <Override PartName="/ppt/media/image100.png" ContentType="image/png"/>
  <Override PartName="/ppt/media/image101.png" ContentType="image/png"/>
  <Override PartName="/ppt/media/image102.png" ContentType="image/png"/>
  <Override PartName="/ppt/media/image103.png" ContentType="image/png"/>
  <Override PartName="/ppt/media/image110.png" ContentType="image/png"/>
  <Override PartName="/ppt/media/image111.png" ContentType="image/png"/>
  <Override PartName="/ppt/media/image112.png" ContentType="image/png"/>
  <Override PartName="/ppt/media/image113.png" ContentType="image/png"/>
  <Override PartName="/ppt/media/image120.png" ContentType="image/png"/>
  <Override PartName="/ppt/media/image121.png" ContentType="image/png"/>
  <Override PartName="/ppt/media/image122.png" ContentType="image/png"/>
  <Override PartName="/ppt/media/image123.png" ContentType="image/png"/>
  <Override PartName="/ppt/media/image130.png" ContentType="image/png"/>
  <Override PartName="/ppt/media/image131.png" ContentType="image/png"/>
  <Override PartName="/ppt/media/image132.png" ContentType="image/png"/>
  <Override PartName="/ppt/media/image133.png" ContentType="image/png"/>
  <Override PartName="/ppt/media/image140.png" ContentType="image/png"/>
  <Override PartName="/ppt/media/image141.png" ContentType="image/png"/>
  <Override PartName="/ppt/media/image142.png" ContentType="image/png"/>
  <Override PartName="/ppt/media/image143.png" ContentType="image/png"/>
  <Override PartName="/ppt/media/image150.png" ContentType="image/png"/>
  <Override PartName="/ppt/media/image151.png" ContentType="image/png"/>
  <Override PartName="/ppt/media/image152.png" ContentType="image/png"/>
  <Override PartName="/ppt/media/image153.png" ContentType="image/png"/>
  <Override PartName="/ppt/media/image160.png" ContentType="image/png"/>
  <Override PartName="/ppt/media/image161.png" ContentType="image/png"/>
  <Override PartName="/ppt/media/image162.png" ContentType="image/png"/>
  <Override PartName="/ppt/media/image163.png" ContentType="image/png"/>
  <Override PartName="/ppt/media/image170.png" ContentType="image/png"/>
  <Override PartName="/ppt/media/image171.png" ContentType="image/png"/>
  <Override PartName="/ppt/media/image172.png" ContentType="image/png"/>
  <Override PartName="/ppt/media/image173.png" ContentType="image/png"/>
  <Override PartName="/ppt/media/image180.png" ContentType="image/png"/>
  <Override PartName="/ppt/slides/slide1.xml" ContentType="application/vnd.openxmlformats-officedocument.presentationml.slide+xml"/>
  <Override PartName="/ppt/slides/slide100.xml" ContentType="application/vnd.openxmlformats-officedocument.presentationml.slide+xml"/>
  <Override PartName="/ppt/slides/slide2.xml" ContentType="application/vnd.openxmlformats-officedocument.presentationml.slide+xml"/>
  <Override PartName="/ppt/slides/slide101.xml" ContentType="application/vnd.openxmlformats-officedocument.presentationml.slide+xml"/>
  <Override PartName="/ppt/slides/slide3.xml" ContentType="application/vnd.openxmlformats-officedocument.presentationml.slide+xml"/>
  <Override PartName="/ppt/slides/slide102.xml" ContentType="application/vnd.openxmlformats-officedocument.presentationml.slide+xml"/>
  <Override PartName="/ppt/slides/slide4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5.xml" ContentType="application/vnd.openxmlformats-officedocument.presentationml.slide+xml"/>
  <Override PartName="/ppt/slides/slide105.xml" ContentType="application/vnd.openxmlformats-officedocument.presentationml.slide+xml"/>
  <Override PartName="/ppt/slides/slide6.xml" ContentType="application/vnd.openxmlformats-officedocument.presentationml.slide+xml"/>
  <Override PartName="/ppt/slides/slide106.xml" ContentType="application/vnd.openxmlformats-officedocument.presentationml.slide+xml"/>
  <Override PartName="/ppt/slides/slide7.xml" ContentType="application/vnd.openxmlformats-officedocument.presentationml.slide+xml"/>
  <Override PartName="/ppt/slides/slide107.xml" ContentType="application/vnd.openxmlformats-officedocument.presentationml.slide+xml"/>
  <Override PartName="/ppt/slides/slide8.xml" ContentType="application/vnd.openxmlformats-officedocument.presentationml.slide+xml"/>
  <Override PartName="/ppt/slides/slide10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32.xml" ContentType="application/vnd.openxmlformats-officedocument.presentationml.slide+xml"/>
  <Override PartName="/ppt/slides/slide54.xml" ContentType="application/vnd.openxmlformats-officedocument.presentationml.slide+xml"/>
  <Override PartName="/ppt/slides/slide11.xml" ContentType="application/vnd.openxmlformats-officedocument.presentationml.slide+xml"/>
  <Override PartName="/ppt/slides/slide33.xml" ContentType="application/vnd.openxmlformats-officedocument.presentationml.slide+xml"/>
  <Override PartName="/ppt/slides/slide55.xml" ContentType="application/vnd.openxmlformats-officedocument.presentationml.slide+xml"/>
  <Override PartName="/ppt/slides/slide12.xml" ContentType="application/vnd.openxmlformats-officedocument.presentationml.slide+xml"/>
  <Override PartName="/ppt/slides/slide34.xml" ContentType="application/vnd.openxmlformats-officedocument.presentationml.slide+xml"/>
  <Override PartName="/ppt/slides/slide56.xml" ContentType="application/vnd.openxmlformats-officedocument.presentationml.slide+xml"/>
  <Override PartName="/ppt/slides/slide13.xml" ContentType="application/vnd.openxmlformats-officedocument.presentationml.slide+xml"/>
  <Override PartName="/ppt/slides/slide35.xml" ContentType="application/vnd.openxmlformats-officedocument.presentationml.slide+xml"/>
  <Override PartName="/ppt/slides/slide57.xml" ContentType="application/vnd.openxmlformats-officedocument.presentationml.slide+xml"/>
  <Override PartName="/ppt/slides/slide14.xml" ContentType="application/vnd.openxmlformats-officedocument.presentationml.slide+xml"/>
  <Override PartName="/ppt/slides/slide36.xml" ContentType="application/vnd.openxmlformats-officedocument.presentationml.slide+xml"/>
  <Override PartName="/ppt/slides/slide58.xml" ContentType="application/vnd.openxmlformats-officedocument.presentationml.slide+xml"/>
  <Override PartName="/ppt/slides/slide15.xml" ContentType="application/vnd.openxmlformats-officedocument.presentationml.slide+xml"/>
  <Override PartName="/ppt/slides/slide37.xml" ContentType="application/vnd.openxmlformats-officedocument.presentationml.slide+xml"/>
  <Override PartName="/ppt/slides/slide59.xml" ContentType="application/vnd.openxmlformats-officedocument.presentationml.slide+xml"/>
  <Override PartName="/ppt/slides/slide16.xml" ContentType="application/vnd.openxmlformats-officedocument.presentationml.slide+xml"/>
  <Override PartName="/ppt/slides/slide38.xml" ContentType="application/vnd.openxmlformats-officedocument.presentationml.slide+xml"/>
  <Override PartName="/ppt/slides/slide17.xml" ContentType="application/vnd.openxmlformats-officedocument.presentationml.slide+xml"/>
  <Override PartName="/ppt/slides/slide39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42.xml" ContentType="application/vnd.openxmlformats-officedocument.presentationml.slide+xml"/>
  <Override PartName="/ppt/slides/slide64.xml" ContentType="application/vnd.openxmlformats-officedocument.presentationml.slide+xml"/>
  <Override PartName="/ppt/slides/slide21.xml" ContentType="application/vnd.openxmlformats-officedocument.presentationml.slide+xml"/>
  <Override PartName="/ppt/slides/slide43.xml" ContentType="application/vnd.openxmlformats-officedocument.presentationml.slide+xml"/>
  <Override PartName="/ppt/slides/slide22.xml" ContentType="application/vnd.openxmlformats-officedocument.presentationml.slide+xml"/>
  <Override PartName="/ppt/slides/slide44.xml" ContentType="application/vnd.openxmlformats-officedocument.presentationml.slide+xml"/>
  <Override PartName="/ppt/slides/slide23.xml" ContentType="application/vnd.openxmlformats-officedocument.presentationml.slide+xml"/>
  <Override PartName="/ppt/slides/slide45.xml" ContentType="application/vnd.openxmlformats-officedocument.presentationml.slide+xml"/>
  <Override PartName="/ppt/slides/slide24.xml" ContentType="application/vnd.openxmlformats-officedocument.presentationml.slide+xml"/>
  <Override PartName="/ppt/slides/slide46.xml" ContentType="application/vnd.openxmlformats-officedocument.presentationml.slide+xml"/>
  <Override PartName="/ppt/slides/slide25.xml" ContentType="application/vnd.openxmlformats-officedocument.presentationml.slide+xml"/>
  <Override PartName="/ppt/slides/slide47.xml" ContentType="application/vnd.openxmlformats-officedocument.presentationml.slide+xml"/>
  <Override PartName="/ppt/slides/slide26.xml" ContentType="application/vnd.openxmlformats-officedocument.presentationml.slide+xml"/>
  <Override PartName="/ppt/slides/slide48.xml" ContentType="application/vnd.openxmlformats-officedocument.presentationml.slide+xml"/>
  <Override PartName="/ppt/slides/slide27.xml" ContentType="application/vnd.openxmlformats-officedocument.presentationml.slide+xml"/>
  <Override PartName="/ppt/slides/slide49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31.xml" ContentType="application/vnd.openxmlformats-officedocument.presentationml.slide+xml"/>
  <Override PartName="/ppt/slides/slide62.xml" ContentType="application/vnd.openxmlformats-officedocument.presentationml.slide+xml"/>
  <Override PartName="/ppt/slides/slide40.xml" ContentType="application/vnd.openxmlformats-officedocument.presentationml.slide+xml"/>
  <Override PartName="/ppt/slides/slide63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_rels/slide100.xml.rels" ContentType="application/vnd.openxmlformats-package.relationships+xml"/>
  <Override PartName="/ppt/slides/_rels/slide1.xml.rels" ContentType="application/vnd.openxmlformats-package.relationships+xml"/>
  <Override PartName="/ppt/slides/_rels/slide101.xml.rels" ContentType="application/vnd.openxmlformats-package.relationships+xml"/>
  <Override PartName="/ppt/slides/_rels/slide2.xml.rels" ContentType="application/vnd.openxmlformats-package.relationships+xml"/>
  <Override PartName="/ppt/slides/_rels/slide102.xml.rels" ContentType="application/vnd.openxmlformats-package.relationships+xml"/>
  <Override PartName="/ppt/slides/_rels/slide3.xml.rels" ContentType="application/vnd.openxmlformats-package.relationships+xml"/>
  <Override PartName="/ppt/slides/_rels/slide103.xml.rels" ContentType="application/vnd.openxmlformats-package.relationships+xml"/>
  <Override PartName="/ppt/slides/_rels/slide4.xml.rels" ContentType="application/vnd.openxmlformats-package.relationships+xml"/>
  <Override PartName="/ppt/slides/_rels/slide104.xml.rels" ContentType="application/vnd.openxmlformats-package.relationships+xml"/>
  <Override PartName="/ppt/slides/_rels/slide5.xml.rels" ContentType="application/vnd.openxmlformats-package.relationships+xml"/>
  <Override PartName="/ppt/slides/_rels/slide105.xml.rels" ContentType="application/vnd.openxmlformats-package.relationships+xml"/>
  <Override PartName="/ppt/slides/_rels/slide6.xml.rels" ContentType="application/vnd.openxmlformats-package.relationships+xml"/>
  <Override PartName="/ppt/slides/_rels/slide106.xml.rels" ContentType="application/vnd.openxmlformats-package.relationships+xml"/>
  <Override PartName="/ppt/slides/_rels/slide7.xml.rels" ContentType="application/vnd.openxmlformats-package.relationships+xml"/>
  <Override PartName="/ppt/slides/_rels/slide107.xml.rels" ContentType="application/vnd.openxmlformats-package.relationships+xml"/>
  <Override PartName="/ppt/slides/_rels/slide8.xml.rels" ContentType="application/vnd.openxmlformats-package.relationships+xml"/>
  <Override PartName="/ppt/slides/_rels/slide108.xml.rels" ContentType="application/vnd.openxmlformats-package.relationships+xml"/>
  <Override PartName="/ppt/slides/_rels/slide9.xml.rels" ContentType="application/vnd.openxmlformats-package.relationships+xml"/>
  <Override PartName="/ppt/slides/_rels/slide54.xml.rels" ContentType="application/vnd.openxmlformats-package.relationships+xml"/>
  <Override PartName="/ppt/slides/_rels/slide32.xml.rels" ContentType="application/vnd.openxmlformats-package.relationships+xml"/>
  <Override PartName="/ppt/slides/_rels/slide10.xml.rels" ContentType="application/vnd.openxmlformats-package.relationships+xml"/>
  <Override PartName="/ppt/slides/_rels/slide55.xml.rels" ContentType="application/vnd.openxmlformats-package.relationships+xml"/>
  <Override PartName="/ppt/slides/_rels/slide33.xml.rels" ContentType="application/vnd.openxmlformats-package.relationships+xml"/>
  <Override PartName="/ppt/slides/_rels/slide11.xml.rels" ContentType="application/vnd.openxmlformats-package.relationships+xml"/>
  <Override PartName="/ppt/slides/_rels/slide56.xml.rels" ContentType="application/vnd.openxmlformats-package.relationships+xml"/>
  <Override PartName="/ppt/slides/_rels/slide34.xml.rels" ContentType="application/vnd.openxmlformats-package.relationships+xml"/>
  <Override PartName="/ppt/slides/_rels/slide12.xml.rels" ContentType="application/vnd.openxmlformats-package.relationships+xml"/>
  <Override PartName="/ppt/slides/_rels/slide57.xml.rels" ContentType="application/vnd.openxmlformats-package.relationships+xml"/>
  <Override PartName="/ppt/slides/_rels/slide35.xml.rels" ContentType="application/vnd.openxmlformats-package.relationships+xml"/>
  <Override PartName="/ppt/slides/_rels/slide13.xml.rels" ContentType="application/vnd.openxmlformats-package.relationships+xml"/>
  <Override PartName="/ppt/slides/_rels/slide58.xml.rels" ContentType="application/vnd.openxmlformats-package.relationships+xml"/>
  <Override PartName="/ppt/slides/_rels/slide36.xml.rels" ContentType="application/vnd.openxmlformats-package.relationships+xml"/>
  <Override PartName="/ppt/slides/_rels/slide14.xml.rels" ContentType="application/vnd.openxmlformats-package.relationships+xml"/>
  <Override PartName="/ppt/slides/_rels/slide59.xml.rels" ContentType="application/vnd.openxmlformats-package.relationships+xml"/>
  <Override PartName="/ppt/slides/_rels/slide37.xml.rels" ContentType="application/vnd.openxmlformats-package.relationships+xml"/>
  <Override PartName="/ppt/slides/_rels/slide15.xml.rels" ContentType="application/vnd.openxmlformats-package.relationships+xml"/>
  <Override PartName="/ppt/slides/_rels/slide38.xml.rels" ContentType="application/vnd.openxmlformats-package.relationships+xml"/>
  <Override PartName="/ppt/slides/_rels/slide16.xml.rels" ContentType="application/vnd.openxmlformats-package.relationships+xml"/>
  <Override PartName="/ppt/slides/_rels/slide39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  <Override PartName="/ppt/slides/_rels/slide64.xml.rels" ContentType="application/vnd.openxmlformats-package.relationships+xml"/>
  <Override PartName="/ppt/slides/_rels/slide42.xml.rels" ContentType="application/vnd.openxmlformats-package.relationships+xml"/>
  <Override PartName="/ppt/slides/_rels/slide20.xml.rels" ContentType="application/vnd.openxmlformats-package.relationships+xml"/>
  <Override PartName="/ppt/slides/_rels/slide43.xml.rels" ContentType="application/vnd.openxmlformats-package.relationships+xml"/>
  <Override PartName="/ppt/slides/_rels/slide21.xml.rels" ContentType="application/vnd.openxmlformats-package.relationships+xml"/>
  <Override PartName="/ppt/slides/_rels/slide44.xml.rels" ContentType="application/vnd.openxmlformats-package.relationships+xml"/>
  <Override PartName="/ppt/slides/_rels/slide22.xml.rels" ContentType="application/vnd.openxmlformats-package.relationships+xml"/>
  <Override PartName="/ppt/slides/_rels/slide45.xml.rels" ContentType="application/vnd.openxmlformats-package.relationships+xml"/>
  <Override PartName="/ppt/slides/_rels/slide23.xml.rels" ContentType="application/vnd.openxmlformats-package.relationships+xml"/>
  <Override PartName="/ppt/slides/_rels/slide46.xml.rels" ContentType="application/vnd.openxmlformats-package.relationships+xml"/>
  <Override PartName="/ppt/slides/_rels/slide24.xml.rels" ContentType="application/vnd.openxmlformats-package.relationships+xml"/>
  <Override PartName="/ppt/slides/_rels/slide47.xml.rels" ContentType="application/vnd.openxmlformats-package.relationships+xml"/>
  <Override PartName="/ppt/slides/_rels/slide25.xml.rels" ContentType="application/vnd.openxmlformats-package.relationships+xml"/>
  <Override PartName="/ppt/slides/_rels/slide48.xml.rels" ContentType="application/vnd.openxmlformats-package.relationships+xml"/>
  <Override PartName="/ppt/slides/_rels/slide26.xml.rels" ContentType="application/vnd.openxmlformats-package.relationships+xml"/>
  <Override PartName="/ppt/slides/_rels/slide49.xml.rels" ContentType="application/vnd.openxmlformats-package.relationships+xml"/>
  <Override PartName="/ppt/slides/_rels/slide27.xml.rels" ContentType="application/vnd.openxmlformats-package.relationships+xml"/>
  <Override PartName="/ppt/slides/_rels/slide28.xml.rels" ContentType="application/vnd.openxmlformats-package.relationships+xml"/>
  <Override PartName="/ppt/slides/_rels/slide29.xml.rels" ContentType="application/vnd.openxmlformats-package.relationships+xml"/>
  <Override PartName="/ppt/slides/_rels/slide52.xml.rels" ContentType="application/vnd.openxmlformats-package.relationships+xml"/>
  <Override PartName="/ppt/slides/_rels/slide30.xml.rels" ContentType="application/vnd.openxmlformats-package.relationships+xml"/>
  <Override PartName="/ppt/slides/_rels/slide53.xml.rels" ContentType="application/vnd.openxmlformats-package.relationships+xml"/>
  <Override PartName="/ppt/slides/_rels/slide31.xml.rels" ContentType="application/vnd.openxmlformats-package.relationships+xml"/>
  <Override PartName="/ppt/slides/_rels/slide62.xml.rels" ContentType="application/vnd.openxmlformats-package.relationships+xml"/>
  <Override PartName="/ppt/slides/_rels/slide40.xml.rels" ContentType="application/vnd.openxmlformats-package.relationships+xml"/>
  <Override PartName="/ppt/slides/_rels/slide63.xml.rels" ContentType="application/vnd.openxmlformats-package.relationships+xml"/>
  <Override PartName="/ppt/slides/_rels/slide41.xml.rels" ContentType="application/vnd.openxmlformats-package.relationships+xml"/>
  <Override PartName="/ppt/slides/_rels/slide50.xml.rels" ContentType="application/vnd.openxmlformats-package.relationships+xml"/>
  <Override PartName="/ppt/slides/_rels/slide51.xml.rels" ContentType="application/vnd.openxmlformats-package.relationships+xml"/>
  <Override PartName="/ppt/slides/_rels/slide60.xml.rels" ContentType="application/vnd.openxmlformats-package.relationships+xml"/>
  <Override PartName="/ppt/slides/_rels/slide61.xml.rels" ContentType="application/vnd.openxmlformats-package.relationships+xml"/>
  <Override PartName="/ppt/slides/_rels/slide65.xml.rels" ContentType="application/vnd.openxmlformats-package.relationships+xml"/>
  <Override PartName="/ppt/slides/_rels/slide66.xml.rels" ContentType="application/vnd.openxmlformats-package.relationships+xml"/>
  <Override PartName="/ppt/slides/_rels/slide67.xml.rels" ContentType="application/vnd.openxmlformats-package.relationships+xml"/>
  <Override PartName="/ppt/slides/_rels/slide68.xml.rels" ContentType="application/vnd.openxmlformats-package.relationships+xml"/>
  <Override PartName="/ppt/slides/_rels/slide69.xml.rels" ContentType="application/vnd.openxmlformats-package.relationships+xml"/>
  <Override PartName="/ppt/slides/_rels/slide70.xml.rels" ContentType="application/vnd.openxmlformats-package.relationships+xml"/>
  <Override PartName="/ppt/slides/_rels/slide71.xml.rels" ContentType="application/vnd.openxmlformats-package.relationships+xml"/>
  <Override PartName="/ppt/slides/_rels/slide72.xml.rels" ContentType="application/vnd.openxmlformats-package.relationships+xml"/>
  <Override PartName="/ppt/slides/_rels/slide73.xml.rels" ContentType="application/vnd.openxmlformats-package.relationships+xml"/>
  <Override PartName="/ppt/slides/_rels/slide74.xml.rels" ContentType="application/vnd.openxmlformats-package.relationships+xml"/>
  <Override PartName="/ppt/slides/_rels/slide75.xml.rels" ContentType="application/vnd.openxmlformats-package.relationships+xml"/>
  <Override PartName="/ppt/slides/_rels/slide76.xml.rels" ContentType="application/vnd.openxmlformats-package.relationships+xml"/>
  <Override PartName="/ppt/slides/_rels/slide77.xml.rels" ContentType="application/vnd.openxmlformats-package.relationships+xml"/>
  <Override PartName="/ppt/slides/_rels/slide78.xml.rels" ContentType="application/vnd.openxmlformats-package.relationships+xml"/>
  <Override PartName="/ppt/slides/_rels/slide79.xml.rels" ContentType="application/vnd.openxmlformats-package.relationships+xml"/>
  <Override PartName="/ppt/slides/_rels/slide80.xml.rels" ContentType="application/vnd.openxmlformats-package.relationships+xml"/>
  <Override PartName="/ppt/slides/_rels/slide81.xml.rels" ContentType="application/vnd.openxmlformats-package.relationships+xml"/>
  <Override PartName="/ppt/slides/_rels/slide82.xml.rels" ContentType="application/vnd.openxmlformats-package.relationships+xml"/>
  <Override PartName="/ppt/slides/_rels/slide83.xml.rels" ContentType="application/vnd.openxmlformats-package.relationships+xml"/>
  <Override PartName="/ppt/slides/_rels/slide84.xml.rels" ContentType="application/vnd.openxmlformats-package.relationships+xml"/>
  <Override PartName="/ppt/slides/_rels/slide85.xml.rels" ContentType="application/vnd.openxmlformats-package.relationships+xml"/>
  <Override PartName="/ppt/slides/_rels/slide86.xml.rels" ContentType="application/vnd.openxmlformats-package.relationships+xml"/>
  <Override PartName="/ppt/slides/_rels/slide87.xml.rels" ContentType="application/vnd.openxmlformats-package.relationships+xml"/>
  <Override PartName="/ppt/slides/_rels/slide88.xml.rels" ContentType="application/vnd.openxmlformats-package.relationships+xml"/>
  <Override PartName="/ppt/slides/_rels/slide89.xml.rels" ContentType="application/vnd.openxmlformats-package.relationships+xml"/>
  <Override PartName="/ppt/slides/_rels/slide90.xml.rels" ContentType="application/vnd.openxmlformats-package.relationships+xml"/>
  <Override PartName="/ppt/slides/_rels/slide91.xml.rels" ContentType="application/vnd.openxmlformats-package.relationships+xml"/>
  <Override PartName="/ppt/slides/_rels/slide92.xml.rels" ContentType="application/vnd.openxmlformats-package.relationships+xml"/>
  <Override PartName="/ppt/slides/_rels/slide93.xml.rels" ContentType="application/vnd.openxmlformats-package.relationships+xml"/>
  <Override PartName="/ppt/slides/_rels/slide94.xml.rels" ContentType="application/vnd.openxmlformats-package.relationships+xml"/>
  <Override PartName="/ppt/slides/_rels/slide95.xml.rels" ContentType="application/vnd.openxmlformats-package.relationships+xml"/>
  <Override PartName="/ppt/slides/_rels/slide96.xml.rels" ContentType="application/vnd.openxmlformats-package.relationships+xml"/>
  <Override PartName="/ppt/slides/_rels/slide97.xml.rels" ContentType="application/vnd.openxmlformats-package.relationships+xml"/>
  <Override PartName="/ppt/slides/_rels/slide98.xml.rels" ContentType="application/vnd.openxmlformats-package.relationships+xml"/>
  <Override PartName="/ppt/slides/_rels/slide99.xml.rels" ContentType="application/vnd.openxmlformats-package.relationships+xml"/>
  <Override PartName="/ppt/slides/_rels/slide109.xml.rels" ContentType="application/vnd.openxmlformats-package.relationships+xml"/>
  <Override PartName="/ppt/slides/_rels/slide110.xml.rels" ContentType="application/vnd.openxmlformats-package.relationships+xml"/>
  <Override PartName="/ppt/slides/_rels/slide111.xml.rels" ContentType="application/vnd.openxmlformats-package.relationships+xml"/>
  <Override PartName="/ppt/slides/_rels/slide112.xml.rels" ContentType="application/vnd.openxmlformats-package.relationships+xml"/>
  <Override PartName="/ppt/slides/_rels/slide113.xml.rels" ContentType="application/vnd.openxmlformats-package.relationships+xml"/>
  <Override PartName="/ppt/_rels/presentation.xml.rels" ContentType="application/vnd.openxmlformats-package.relationships+xml"/>
  <Override PartName="/_rels/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customXml" Target="../customXml/item1.xml"/><Relationship Id="rId5" Type="http://schemas.openxmlformats.org/officeDocument/2006/relationships/customXml" Target="../customXml/item2.xml"/><Relationship Id="rId6" Type="http://schemas.openxmlformats.org/officeDocument/2006/relationships/customXml" Target="../customXml/item3.xml"/><Relationship Id="rId7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  <p:sldId id="320" r:id="rId69"/>
    <p:sldId id="321" r:id="rId70"/>
    <p:sldId id="322" r:id="rId71"/>
    <p:sldId id="323" r:id="rId72"/>
    <p:sldId id="324" r:id="rId73"/>
    <p:sldId id="325" r:id="rId74"/>
    <p:sldId id="326" r:id="rId75"/>
    <p:sldId id="327" r:id="rId76"/>
    <p:sldId id="328" r:id="rId77"/>
    <p:sldId id="329" r:id="rId78"/>
    <p:sldId id="330" r:id="rId79"/>
    <p:sldId id="331" r:id="rId80"/>
    <p:sldId id="332" r:id="rId81"/>
    <p:sldId id="333" r:id="rId82"/>
    <p:sldId id="334" r:id="rId83"/>
    <p:sldId id="335" r:id="rId84"/>
    <p:sldId id="336" r:id="rId85"/>
    <p:sldId id="337" r:id="rId86"/>
    <p:sldId id="338" r:id="rId87"/>
    <p:sldId id="339" r:id="rId88"/>
    <p:sldId id="340" r:id="rId89"/>
    <p:sldId id="341" r:id="rId90"/>
    <p:sldId id="342" r:id="rId91"/>
    <p:sldId id="343" r:id="rId92"/>
    <p:sldId id="344" r:id="rId93"/>
    <p:sldId id="345" r:id="rId94"/>
    <p:sldId id="346" r:id="rId95"/>
    <p:sldId id="347" r:id="rId96"/>
    <p:sldId id="348" r:id="rId97"/>
    <p:sldId id="349" r:id="rId98"/>
    <p:sldId id="350" r:id="rId99"/>
    <p:sldId id="351" r:id="rId100"/>
    <p:sldId id="352" r:id="rId101"/>
    <p:sldId id="353" r:id="rId102"/>
    <p:sldId id="354" r:id="rId103"/>
    <p:sldId id="355" r:id="rId104"/>
    <p:sldId id="356" r:id="rId105"/>
    <p:sldId id="357" r:id="rId106"/>
    <p:sldId id="358" r:id="rId107"/>
    <p:sldId id="359" r:id="rId108"/>
    <p:sldId id="360" r:id="rId109"/>
    <p:sldId id="361" r:id="rId110"/>
    <p:sldId id="362" r:id="rId111"/>
    <p:sldId id="363" r:id="rId112"/>
    <p:sldId id="364" r:id="rId113"/>
    <p:sldId id="365" r:id="rId114"/>
    <p:sldId id="366" r:id="rId115"/>
    <p:sldId id="367" r:id="rId116"/>
    <p:sldId id="368" r:id="rId117"/>
  </p:sldIdLst>
  <p:sldSz cx="9144000" cy="6858000"/>
  <p:notesSz cx="6799263" cy="9929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13.xml"/><Relationship Id="rId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<Relationship Id="rId40" Type="http://schemas.openxmlformats.org/officeDocument/2006/relationships/slide" Target="slides/slide36.xml"/><Relationship Id="rId41" Type="http://schemas.openxmlformats.org/officeDocument/2006/relationships/slide" Target="slides/slide37.xml"/><Relationship Id="rId42" Type="http://schemas.openxmlformats.org/officeDocument/2006/relationships/slide" Target="slides/slide38.xml"/><Relationship Id="rId43" Type="http://schemas.openxmlformats.org/officeDocument/2006/relationships/slide" Target="slides/slide39.xml"/><Relationship Id="rId44" Type="http://schemas.openxmlformats.org/officeDocument/2006/relationships/slide" Target="slides/slide40.xml"/><Relationship Id="rId45" Type="http://schemas.openxmlformats.org/officeDocument/2006/relationships/slide" Target="slides/slide41.xml"/><Relationship Id="rId46" Type="http://schemas.openxmlformats.org/officeDocument/2006/relationships/slide" Target="slides/slide42.xml"/><Relationship Id="rId47" Type="http://schemas.openxmlformats.org/officeDocument/2006/relationships/slide" Target="slides/slide43.xml"/><Relationship Id="rId48" Type="http://schemas.openxmlformats.org/officeDocument/2006/relationships/slide" Target="slides/slide44.xml"/><Relationship Id="rId49" Type="http://schemas.openxmlformats.org/officeDocument/2006/relationships/slide" Target="slides/slide45.xml"/><Relationship Id="rId50" Type="http://schemas.openxmlformats.org/officeDocument/2006/relationships/slide" Target="slides/slide46.xml"/><Relationship Id="rId51" Type="http://schemas.openxmlformats.org/officeDocument/2006/relationships/slide" Target="slides/slide47.xml"/><Relationship Id="rId52" Type="http://schemas.openxmlformats.org/officeDocument/2006/relationships/slide" Target="slides/slide48.xml"/><Relationship Id="rId53" Type="http://schemas.openxmlformats.org/officeDocument/2006/relationships/slide" Target="slides/slide49.xml"/><Relationship Id="rId54" Type="http://schemas.openxmlformats.org/officeDocument/2006/relationships/slide" Target="slides/slide50.xml"/><Relationship Id="rId55" Type="http://schemas.openxmlformats.org/officeDocument/2006/relationships/slide" Target="slides/slide51.xml"/><Relationship Id="rId56" Type="http://schemas.openxmlformats.org/officeDocument/2006/relationships/slide" Target="slides/slide52.xml"/><Relationship Id="rId57" Type="http://schemas.openxmlformats.org/officeDocument/2006/relationships/slide" Target="slides/slide53.xml"/><Relationship Id="rId58" Type="http://schemas.openxmlformats.org/officeDocument/2006/relationships/slide" Target="slides/slide54.xml"/><Relationship Id="rId59" Type="http://schemas.openxmlformats.org/officeDocument/2006/relationships/slide" Target="slides/slide55.xml"/><Relationship Id="rId60" Type="http://schemas.openxmlformats.org/officeDocument/2006/relationships/slide" Target="slides/slide56.xml"/><Relationship Id="rId61" Type="http://schemas.openxmlformats.org/officeDocument/2006/relationships/slide" Target="slides/slide57.xml"/><Relationship Id="rId62" Type="http://schemas.openxmlformats.org/officeDocument/2006/relationships/slide" Target="slides/slide58.xml"/><Relationship Id="rId63" Type="http://schemas.openxmlformats.org/officeDocument/2006/relationships/slide" Target="slides/slide59.xml"/><Relationship Id="rId64" Type="http://schemas.openxmlformats.org/officeDocument/2006/relationships/slide" Target="slides/slide60.xml"/><Relationship Id="rId65" Type="http://schemas.openxmlformats.org/officeDocument/2006/relationships/slide" Target="slides/slide61.xml"/><Relationship Id="rId66" Type="http://schemas.openxmlformats.org/officeDocument/2006/relationships/slide" Target="slides/slide62.xml"/><Relationship Id="rId67" Type="http://schemas.openxmlformats.org/officeDocument/2006/relationships/slide" Target="slides/slide63.xml"/><Relationship Id="rId68" Type="http://schemas.openxmlformats.org/officeDocument/2006/relationships/slide" Target="slides/slide64.xml"/><Relationship Id="rId69" Type="http://schemas.openxmlformats.org/officeDocument/2006/relationships/slide" Target="slides/slide65.xml"/><Relationship Id="rId70" Type="http://schemas.openxmlformats.org/officeDocument/2006/relationships/slide" Target="slides/slide66.xml"/><Relationship Id="rId71" Type="http://schemas.openxmlformats.org/officeDocument/2006/relationships/slide" Target="slides/slide67.xml"/><Relationship Id="rId72" Type="http://schemas.openxmlformats.org/officeDocument/2006/relationships/slide" Target="slides/slide68.xml"/><Relationship Id="rId73" Type="http://schemas.openxmlformats.org/officeDocument/2006/relationships/slide" Target="slides/slide69.xml"/><Relationship Id="rId74" Type="http://schemas.openxmlformats.org/officeDocument/2006/relationships/slide" Target="slides/slide70.xml"/><Relationship Id="rId75" Type="http://schemas.openxmlformats.org/officeDocument/2006/relationships/slide" Target="slides/slide71.xml"/><Relationship Id="rId76" Type="http://schemas.openxmlformats.org/officeDocument/2006/relationships/slide" Target="slides/slide72.xml"/><Relationship Id="rId77" Type="http://schemas.openxmlformats.org/officeDocument/2006/relationships/slide" Target="slides/slide73.xml"/><Relationship Id="rId78" Type="http://schemas.openxmlformats.org/officeDocument/2006/relationships/slide" Target="slides/slide74.xml"/><Relationship Id="rId79" Type="http://schemas.openxmlformats.org/officeDocument/2006/relationships/slide" Target="slides/slide75.xml"/><Relationship Id="rId80" Type="http://schemas.openxmlformats.org/officeDocument/2006/relationships/slide" Target="slides/slide76.xml"/><Relationship Id="rId81" Type="http://schemas.openxmlformats.org/officeDocument/2006/relationships/slide" Target="slides/slide77.xml"/><Relationship Id="rId82" Type="http://schemas.openxmlformats.org/officeDocument/2006/relationships/slide" Target="slides/slide78.xml"/><Relationship Id="rId83" Type="http://schemas.openxmlformats.org/officeDocument/2006/relationships/slide" Target="slides/slide79.xml"/><Relationship Id="rId84" Type="http://schemas.openxmlformats.org/officeDocument/2006/relationships/slide" Target="slides/slide80.xml"/><Relationship Id="rId85" Type="http://schemas.openxmlformats.org/officeDocument/2006/relationships/slide" Target="slides/slide81.xml"/><Relationship Id="rId86" Type="http://schemas.openxmlformats.org/officeDocument/2006/relationships/slide" Target="slides/slide82.xml"/><Relationship Id="rId87" Type="http://schemas.openxmlformats.org/officeDocument/2006/relationships/slide" Target="slides/slide83.xml"/><Relationship Id="rId88" Type="http://schemas.openxmlformats.org/officeDocument/2006/relationships/slide" Target="slides/slide84.xml"/><Relationship Id="rId89" Type="http://schemas.openxmlformats.org/officeDocument/2006/relationships/slide" Target="slides/slide85.xml"/><Relationship Id="rId90" Type="http://schemas.openxmlformats.org/officeDocument/2006/relationships/slide" Target="slides/slide86.xml"/><Relationship Id="rId91" Type="http://schemas.openxmlformats.org/officeDocument/2006/relationships/slide" Target="slides/slide87.xml"/><Relationship Id="rId92" Type="http://schemas.openxmlformats.org/officeDocument/2006/relationships/slide" Target="slides/slide88.xml"/><Relationship Id="rId93" Type="http://schemas.openxmlformats.org/officeDocument/2006/relationships/slide" Target="slides/slide89.xml"/><Relationship Id="rId94" Type="http://schemas.openxmlformats.org/officeDocument/2006/relationships/slide" Target="slides/slide90.xml"/><Relationship Id="rId95" Type="http://schemas.openxmlformats.org/officeDocument/2006/relationships/slide" Target="slides/slide91.xml"/><Relationship Id="rId96" Type="http://schemas.openxmlformats.org/officeDocument/2006/relationships/slide" Target="slides/slide92.xml"/><Relationship Id="rId97" Type="http://schemas.openxmlformats.org/officeDocument/2006/relationships/slide" Target="slides/slide93.xml"/><Relationship Id="rId98" Type="http://schemas.openxmlformats.org/officeDocument/2006/relationships/slide" Target="slides/slide94.xml"/><Relationship Id="rId99" Type="http://schemas.openxmlformats.org/officeDocument/2006/relationships/slide" Target="slides/slide95.xml"/><Relationship Id="rId100" Type="http://schemas.openxmlformats.org/officeDocument/2006/relationships/slide" Target="slides/slide96.xml"/><Relationship Id="rId101" Type="http://schemas.openxmlformats.org/officeDocument/2006/relationships/slide" Target="slides/slide97.xml"/><Relationship Id="rId102" Type="http://schemas.openxmlformats.org/officeDocument/2006/relationships/slide" Target="slides/slide98.xml"/><Relationship Id="rId103" Type="http://schemas.openxmlformats.org/officeDocument/2006/relationships/slide" Target="slides/slide99.xml"/><Relationship Id="rId104" Type="http://schemas.openxmlformats.org/officeDocument/2006/relationships/slide" Target="slides/slide100.xml"/><Relationship Id="rId105" Type="http://schemas.openxmlformats.org/officeDocument/2006/relationships/slide" Target="slides/slide101.xml"/><Relationship Id="rId106" Type="http://schemas.openxmlformats.org/officeDocument/2006/relationships/slide" Target="slides/slide102.xml"/><Relationship Id="rId107" Type="http://schemas.openxmlformats.org/officeDocument/2006/relationships/slide" Target="slides/slide103.xml"/><Relationship Id="rId108" Type="http://schemas.openxmlformats.org/officeDocument/2006/relationships/slide" Target="slides/slide104.xml"/><Relationship Id="rId109" Type="http://schemas.openxmlformats.org/officeDocument/2006/relationships/slide" Target="slides/slide105.xml"/><Relationship Id="rId110" Type="http://schemas.openxmlformats.org/officeDocument/2006/relationships/slide" Target="slides/slide106.xml"/><Relationship Id="rId111" Type="http://schemas.openxmlformats.org/officeDocument/2006/relationships/slide" Target="slides/slide107.xml"/><Relationship Id="rId112" Type="http://schemas.openxmlformats.org/officeDocument/2006/relationships/slide" Target="slides/slide108.xml"/><Relationship Id="rId113" Type="http://schemas.openxmlformats.org/officeDocument/2006/relationships/slide" Target="slides/slide109.xml"/><Relationship Id="rId114" Type="http://schemas.openxmlformats.org/officeDocument/2006/relationships/slide" Target="slides/slide110.xml"/><Relationship Id="rId115" Type="http://schemas.openxmlformats.org/officeDocument/2006/relationships/slide" Target="slides/slide111.xml"/><Relationship Id="rId116" Type="http://schemas.openxmlformats.org/officeDocument/2006/relationships/slide" Target="slides/slide112.xml"/><Relationship Id="rId117" Type="http://schemas.openxmlformats.org/officeDocument/2006/relationships/slide" Target="slides/slide113.xml"/><Relationship Id="rId118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14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sldImg"/>
          </p:nvPr>
        </p:nvSpPr>
        <p:spPr>
          <a:xfrm>
            <a:off x="0" y="81252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fr-FR" sz="4400" spc="-1" strike="noStrike">
                <a:solidFill>
                  <a:srgbClr val="000000"/>
                </a:solidFill>
                <a:latin typeface="Arial"/>
              </a:rPr>
              <a:t>Cliquez pour déplacer la diapo</a:t>
            </a: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Cliquez pour modifier le format des notes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fr-FR" sz="1400" spc="-1" strike="noStrike">
                <a:solidFill>
                  <a:srgbClr val="000000"/>
                </a:solidFill>
                <a:latin typeface="Times New Roman"/>
              </a:rPr>
              <a:t>&lt;en-tête&gt;</a:t>
            </a:r>
            <a:endParaRPr b="0" lang="fr-F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 type="dt" idx="7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fr-F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r>
              <a:rPr b="0" lang="fr-FR" sz="1400" spc="-1" strike="noStrike">
                <a:solidFill>
                  <a:srgbClr val="000000"/>
                </a:solidFill>
                <a:latin typeface="Times New Roman"/>
              </a:rPr>
              <a:t>&lt;date/heure&gt;</a:t>
            </a:r>
            <a:endParaRPr b="0" lang="fr-F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00" name="PlaceHolder 5"/>
          <p:cNvSpPr>
            <a:spLocks noGrp="1"/>
          </p:cNvSpPr>
          <p:nvPr>
            <p:ph type="ftr" idx="8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fr-F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fr-FR" sz="1400" spc="-1" strike="noStrike">
                <a:solidFill>
                  <a:srgbClr val="000000"/>
                </a:solidFill>
                <a:latin typeface="Times New Roman"/>
              </a:rPr>
              <a:t>&lt;pied de page&gt;</a:t>
            </a:r>
            <a:endParaRPr b="0" lang="fr-F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01" name="PlaceHolder 6"/>
          <p:cNvSpPr>
            <a:spLocks noGrp="1"/>
          </p:cNvSpPr>
          <p:nvPr>
            <p:ph type="sldNum" idx="9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buNone/>
              <a:defRPr b="0" lang="fr-F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fld id="{747F07E7-13A8-40EC-B4E9-43F91DB88C13}" type="slidenum">
              <a:rPr b="0" lang="fr-FR" sz="1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03.xml.rels><?xml version="1.0" encoding="UTF-8"?>
<Relationships xmlns="http://schemas.openxmlformats.org/package/2006/relationships"><Relationship Id="rId1" Type="http://schemas.openxmlformats.org/officeDocument/2006/relationships/slide" Target="../slides/slide103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notesSlide10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PlaceHolder 1"/>
          <p:cNvSpPr>
            <a:spLocks noGrp="1"/>
          </p:cNvSpPr>
          <p:nvPr>
            <p:ph type="sldImg"/>
          </p:nvPr>
        </p:nvSpPr>
        <p:spPr>
          <a:xfrm>
            <a:off x="919080" y="746280"/>
            <a:ext cx="4949640" cy="3711600"/>
          </a:xfrm>
          <a:prstGeom prst="rect">
            <a:avLst/>
          </a:prstGeom>
          <a:ln w="0">
            <a:noFill/>
          </a:ln>
        </p:spPr>
      </p:sp>
      <p:sp>
        <p:nvSpPr>
          <p:cNvPr id="794" name="PlaceHolder 2"/>
          <p:cNvSpPr>
            <a:spLocks noGrp="1"/>
          </p:cNvSpPr>
          <p:nvPr>
            <p:ph type="body"/>
          </p:nvPr>
        </p:nvSpPr>
        <p:spPr>
          <a:xfrm>
            <a:off x="680040" y="4716720"/>
            <a:ext cx="5428080" cy="4457160"/>
          </a:xfrm>
          <a:prstGeom prst="rect">
            <a:avLst/>
          </a:prstGeom>
          <a:noFill/>
          <a:ln w="0">
            <a:noFill/>
          </a:ln>
        </p:spPr>
        <p:txBody>
          <a:bodyPr lIns="95760" rIns="95760" tIns="47880" bIns="47880" anchor="t">
            <a:noAutofit/>
          </a:bodyPr>
          <a:p>
            <a:pPr marL="216000" indent="-216000">
              <a:buNone/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5" name="PlaceHolder 3"/>
          <p:cNvSpPr>
            <a:spLocks noGrp="1"/>
          </p:cNvSpPr>
          <p:nvPr>
            <p:ph type="sldNum" idx="12"/>
          </p:nvPr>
        </p:nvSpPr>
        <p:spPr>
          <a:xfrm>
            <a:off x="3851280" y="9431640"/>
            <a:ext cx="2935080" cy="485280"/>
          </a:xfrm>
          <a:prstGeom prst="rect">
            <a:avLst/>
          </a:prstGeom>
          <a:noFill/>
          <a:ln w="0">
            <a:noFill/>
          </a:ln>
        </p:spPr>
        <p:txBody>
          <a:bodyPr lIns="95760" rIns="95760" tIns="47880" bIns="4788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fr-FR" sz="13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45026287-BA13-482E-A10C-730FD640306C}" type="slidenum">
              <a:rPr b="0" lang="fr-FR" sz="1300" spc="-1" strike="noStrike">
                <a:solidFill>
                  <a:schemeClr val="dk1"/>
                </a:solidFill>
                <a:latin typeface="+mn-lt"/>
                <a:ea typeface="+mn-ea"/>
              </a:rPr>
              <a:t>&lt;numéro&gt;</a:t>
            </a:fld>
            <a:endParaRPr b="0" lang="fr-FR" sz="13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PlaceHolder 1"/>
          <p:cNvSpPr>
            <a:spLocks noGrp="1"/>
          </p:cNvSpPr>
          <p:nvPr>
            <p:ph type="sldImg"/>
          </p:nvPr>
        </p:nvSpPr>
        <p:spPr>
          <a:xfrm>
            <a:off x="919080" y="746280"/>
            <a:ext cx="4949640" cy="3711600"/>
          </a:xfrm>
          <a:prstGeom prst="rect">
            <a:avLst/>
          </a:prstGeom>
          <a:ln w="0">
            <a:noFill/>
          </a:ln>
        </p:spPr>
      </p:sp>
      <p:sp>
        <p:nvSpPr>
          <p:cNvPr id="788" name="PlaceHolder 2"/>
          <p:cNvSpPr>
            <a:spLocks noGrp="1"/>
          </p:cNvSpPr>
          <p:nvPr>
            <p:ph type="body"/>
          </p:nvPr>
        </p:nvSpPr>
        <p:spPr>
          <a:xfrm>
            <a:off x="680040" y="4716720"/>
            <a:ext cx="5428080" cy="4457160"/>
          </a:xfrm>
          <a:prstGeom prst="rect">
            <a:avLst/>
          </a:prstGeom>
          <a:noFill/>
          <a:ln w="0">
            <a:noFill/>
          </a:ln>
        </p:spPr>
        <p:txBody>
          <a:bodyPr lIns="95760" rIns="95760" tIns="47880" bIns="47880" anchor="t">
            <a:noAutofit/>
          </a:bodyPr>
          <a:p>
            <a:pPr marL="216000" indent="-216000">
              <a:buNone/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9" name="PlaceHolder 3"/>
          <p:cNvSpPr>
            <a:spLocks noGrp="1"/>
          </p:cNvSpPr>
          <p:nvPr>
            <p:ph type="sldNum" idx="10"/>
          </p:nvPr>
        </p:nvSpPr>
        <p:spPr>
          <a:xfrm>
            <a:off x="3851280" y="9431640"/>
            <a:ext cx="2935080" cy="485280"/>
          </a:xfrm>
          <a:prstGeom prst="rect">
            <a:avLst/>
          </a:prstGeom>
          <a:noFill/>
          <a:ln w="0">
            <a:noFill/>
          </a:ln>
        </p:spPr>
        <p:txBody>
          <a:bodyPr lIns="95760" rIns="95760" tIns="47880" bIns="4788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fr-FR" sz="13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EC27DC80-8E76-483E-A1DA-7C6B32116C02}" type="slidenum">
              <a:rPr b="0" lang="fr-FR" sz="1300" spc="-1" strike="noStrike">
                <a:solidFill>
                  <a:schemeClr val="dk1"/>
                </a:solidFill>
                <a:latin typeface="+mn-lt"/>
                <a:ea typeface="+mn-ea"/>
              </a:rPr>
              <a:t>&lt;numéro&gt;</a:t>
            </a:fld>
            <a:endParaRPr b="0" lang="fr-FR" sz="13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PlaceHolder 1"/>
          <p:cNvSpPr>
            <a:spLocks noGrp="1"/>
          </p:cNvSpPr>
          <p:nvPr>
            <p:ph type="sldImg"/>
          </p:nvPr>
        </p:nvSpPr>
        <p:spPr>
          <a:xfrm>
            <a:off x="919080" y="746280"/>
            <a:ext cx="4949640" cy="3711600"/>
          </a:xfrm>
          <a:prstGeom prst="rect">
            <a:avLst/>
          </a:prstGeom>
          <a:ln w="0">
            <a:noFill/>
          </a:ln>
        </p:spPr>
      </p:sp>
      <p:sp>
        <p:nvSpPr>
          <p:cNvPr id="791" name="PlaceHolder 2"/>
          <p:cNvSpPr>
            <a:spLocks noGrp="1"/>
          </p:cNvSpPr>
          <p:nvPr>
            <p:ph type="body"/>
          </p:nvPr>
        </p:nvSpPr>
        <p:spPr>
          <a:xfrm>
            <a:off x="680040" y="4716720"/>
            <a:ext cx="5428080" cy="4457160"/>
          </a:xfrm>
          <a:prstGeom prst="rect">
            <a:avLst/>
          </a:prstGeom>
          <a:noFill/>
          <a:ln w="0">
            <a:noFill/>
          </a:ln>
        </p:spPr>
        <p:txBody>
          <a:bodyPr lIns="95760" rIns="95760" tIns="47880" bIns="47880" anchor="t">
            <a:noAutofit/>
          </a:bodyPr>
          <a:p>
            <a:pPr marL="216000" indent="-216000">
              <a:buNone/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2" name="PlaceHolder 3"/>
          <p:cNvSpPr>
            <a:spLocks noGrp="1"/>
          </p:cNvSpPr>
          <p:nvPr>
            <p:ph type="sldNum" idx="11"/>
          </p:nvPr>
        </p:nvSpPr>
        <p:spPr>
          <a:xfrm>
            <a:off x="3851280" y="9431640"/>
            <a:ext cx="2935080" cy="485280"/>
          </a:xfrm>
          <a:prstGeom prst="rect">
            <a:avLst/>
          </a:prstGeom>
          <a:noFill/>
          <a:ln w="0">
            <a:noFill/>
          </a:ln>
        </p:spPr>
        <p:txBody>
          <a:bodyPr lIns="95760" rIns="95760" tIns="47880" bIns="4788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fr-FR" sz="13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B85E5950-9DED-42FF-9500-8F0969B49D87}" type="slidenum">
              <a:rPr b="0" lang="fr-FR" sz="1300" spc="-1" strike="noStrike">
                <a:solidFill>
                  <a:schemeClr val="dk1"/>
                </a:solidFill>
                <a:latin typeface="+mn-lt"/>
                <a:ea typeface="+mn-ea"/>
              </a:rPr>
              <a:t>&lt;numéro&gt;</a:t>
            </a:fld>
            <a:endParaRPr b="0" lang="fr-FR" sz="13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6C4DD8E-5678-4E58-AFEE-BBC6F620CDAF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A83079C-A9A8-4DBE-A341-9D4D4B14620B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7F7B173-3366-4741-8789-79BB7B3C01D2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7F2E71E-5779-4835-8A44-4BF036F8086D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F62309A3-2CB2-44F1-BEC4-87A1D52A0EF2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BC61A8E5-48E0-4A1A-875F-2EC660C71336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8F4F428C-B422-49F1-9572-6CD88EC24199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BD51CCF2-BE7B-4685-B32D-42BA639C2D6C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992AD3DF-AB00-4BEF-AE72-53E0B5B33B0B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2ECA7D65-5090-4F31-96E8-8A878110DDD1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BA254059-3D1D-40EB-AF94-1AC6CA2837BB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728AD12-92DF-4A80-8028-57C45CF5C430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6411B4C5-3A94-49AC-A89F-0D9F730C2C4D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544CCF49-F14B-4ECB-9508-6902E6580767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A8EA6333-F49F-40F6-B4D6-1E986602E52A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694542EA-88A8-43B6-84AF-B9898A332002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5F2AAA34-0034-480B-A42A-8135BE4D783A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F0FC539-F404-4E67-A814-F465C2FE111F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F4725B0-BB3A-4447-9CBD-C184180364A4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7FCAF92-91C6-4B83-B095-589BD163EEF2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9722F36-F6C9-4974-86FA-42B54F45493E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6126B19-7EA7-4433-A879-8E7AA1B98AAD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B94A470-E226-497A-A8D2-742922B0C55A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3166B55-C2F7-486D-AEDD-948F4A91CA10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13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Rectangle 9"/>
          <p:cNvSpPr/>
          <p:nvPr/>
        </p:nvSpPr>
        <p:spPr>
          <a:xfrm>
            <a:off x="0" y="260280"/>
            <a:ext cx="923760" cy="349200"/>
          </a:xfrm>
          <a:prstGeom prst="rect">
            <a:avLst/>
          </a:prstGeom>
          <a:solidFill>
            <a:srgbClr val="153d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fr-FR" sz="1800" spc="-1" strike="noStrike">
              <a:solidFill>
                <a:schemeClr val="lt1"/>
              </a:solidFill>
              <a:latin typeface="Franklin Gothic Book"/>
            </a:endParaRPr>
          </a:p>
        </p:txBody>
      </p:sp>
      <p:sp>
        <p:nvSpPr>
          <p:cNvPr id="1" name="Rectangle 10"/>
          <p:cNvSpPr/>
          <p:nvPr/>
        </p:nvSpPr>
        <p:spPr>
          <a:xfrm>
            <a:off x="934920" y="260280"/>
            <a:ext cx="8195760" cy="349200"/>
          </a:xfrm>
          <a:prstGeom prst="rect">
            <a:avLst/>
          </a:prstGeom>
          <a:solidFill>
            <a:srgbClr val="00a2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fr-FR" sz="1800" spc="-1" strike="noStrike">
              <a:solidFill>
                <a:schemeClr val="lt1"/>
              </a:solidFill>
              <a:latin typeface="Franklin Gothic Book"/>
            </a:endParaRPr>
          </a:p>
        </p:txBody>
      </p:sp>
      <p:pic>
        <p:nvPicPr>
          <p:cNvPr id="2" name="Image 11" descr=""/>
          <p:cNvPicPr/>
          <p:nvPr/>
        </p:nvPicPr>
        <p:blipFill>
          <a:blip r:embed="rId2"/>
          <a:srcRect l="4781" t="10018" r="9812" b="23689"/>
          <a:stretch/>
        </p:blipFill>
        <p:spPr>
          <a:xfrm>
            <a:off x="6336720" y="6170040"/>
            <a:ext cx="2616480" cy="567000"/>
          </a:xfrm>
          <a:prstGeom prst="rect">
            <a:avLst/>
          </a:prstGeom>
          <a:ln w="0">
            <a:noFill/>
          </a:ln>
        </p:spPr>
      </p:pic>
      <p:sp>
        <p:nvSpPr>
          <p:cNvPr id="3" name="ZoneTexte 7"/>
          <p:cNvSpPr/>
          <p:nvPr/>
        </p:nvSpPr>
        <p:spPr>
          <a:xfrm>
            <a:off x="4267800" y="6642000"/>
            <a:ext cx="625320" cy="152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horzOverflow="overflow" lIns="0" rIns="0" tIns="0" bIns="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fr-FR" sz="1000" spc="-1" strike="noStrike">
                <a:solidFill>
                  <a:srgbClr val="000000"/>
                </a:solidFill>
                <a:latin typeface="Calibri"/>
                <a:ea typeface="Calibri"/>
              </a:rPr>
              <a:t>C1 - Interne</a:t>
            </a:r>
            <a:endParaRPr b="0" lang="fr-FR" sz="1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Rectangle 9"/>
          <p:cNvSpPr/>
          <p:nvPr/>
        </p:nvSpPr>
        <p:spPr>
          <a:xfrm>
            <a:off x="2160" y="620640"/>
            <a:ext cx="9130680" cy="5497560"/>
          </a:xfrm>
          <a:prstGeom prst="rect">
            <a:avLst/>
          </a:prstGeom>
          <a:solidFill>
            <a:srgbClr val="00a2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fr-FR" sz="1800" spc="-1" strike="noStrike">
              <a:solidFill>
                <a:schemeClr val="lt1"/>
              </a:solidFill>
              <a:latin typeface="Franklin Gothic Book"/>
            </a:endParaRPr>
          </a:p>
        </p:txBody>
      </p:sp>
      <p:sp>
        <p:nvSpPr>
          <p:cNvPr id="5" name="Rectangle 1"/>
          <p:cNvSpPr/>
          <p:nvPr/>
        </p:nvSpPr>
        <p:spPr>
          <a:xfrm>
            <a:off x="0" y="0"/>
            <a:ext cx="9130680" cy="609480"/>
          </a:xfrm>
          <a:prstGeom prst="rect">
            <a:avLst/>
          </a:prstGeom>
          <a:solidFill>
            <a:srgbClr val="153d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fr-FR" sz="1800" spc="-1" strike="noStrike">
              <a:solidFill>
                <a:schemeClr val="lt1"/>
              </a:solidFill>
              <a:latin typeface="Franklin Gothic Book"/>
            </a:endParaRPr>
          </a:p>
        </p:txBody>
      </p:sp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Cliquez pour éditer le format du texte-titre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8333" lnSpcReduction="1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Cliquez pour éditer le format du plan de texte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Second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Troisième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Quatrième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Cinquième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Sixième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Septième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44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222" lnSpcReduction="1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Cliquez pour éditer le format du plan de texte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Second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Troisième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Quatrième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Cinquième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Sixième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Septième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44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222" lnSpcReduction="1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Cliquez pour éditer le format du plan de texte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Second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Troisième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Quatrième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Cinquième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Sixième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Septième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5"/>
          <p:cNvSpPr>
            <a:spLocks noGrp="1"/>
          </p:cNvSpPr>
          <p:nvPr>
            <p:ph type="ftr" idx="1"/>
          </p:nvPr>
        </p:nvSpPr>
        <p:spPr>
          <a:xfrm>
            <a:off x="8893080" y="0"/>
            <a:ext cx="237600" cy="24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fr-F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1400" spc="-1" strike="noStrike">
                <a:solidFill>
                  <a:srgbClr val="000000"/>
                </a:solidFill>
                <a:latin typeface="Times New Roman"/>
              </a:rPr>
              <a:t>&lt;pied de page&gt;</a:t>
            </a:r>
            <a:endParaRPr b="0" lang="fr-F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1" name="PlaceHolder 6"/>
          <p:cNvSpPr>
            <a:spLocks noGrp="1"/>
          </p:cNvSpPr>
          <p:nvPr>
            <p:ph type="sldNum" idx="2"/>
          </p:nvPr>
        </p:nvSpPr>
        <p:spPr>
          <a:xfrm>
            <a:off x="8893080" y="0"/>
            <a:ext cx="237600" cy="24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fr-FR" sz="100" spc="-1" strike="noStrike">
                <a:solidFill>
                  <a:schemeClr val="lt1">
                    <a:alpha val="0"/>
                  </a:schemeClr>
                </a:solidFill>
                <a:latin typeface="Franklin Gothic Book"/>
                <a:ea typeface="Verdan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FF8651F3-04E0-4C45-A0BA-35DEC5DB3EFA}" type="slidenum">
              <a:rPr b="0" lang="fr-FR" sz="100" spc="-1" strike="noStrike">
                <a:solidFill>
                  <a:schemeClr val="lt1">
                    <a:alpha val="0"/>
                  </a:schemeClr>
                </a:solidFill>
                <a:latin typeface="Franklin Gothic Book"/>
                <a:ea typeface="Verdana"/>
              </a:rPr>
              <a:t>&lt;numéro&gt;</a:t>
            </a:fld>
            <a:endParaRPr b="0" lang="fr-FR" sz="1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2" name="PlaceHolder 7"/>
          <p:cNvSpPr>
            <a:spLocks noGrp="1"/>
          </p:cNvSpPr>
          <p:nvPr>
            <p:ph type="dt" idx="3"/>
          </p:nvPr>
        </p:nvSpPr>
        <p:spPr>
          <a:xfrm>
            <a:off x="8893080" y="0"/>
            <a:ext cx="239760" cy="24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>
              <a:buNone/>
              <a:defRPr b="0" lang="fr-F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fr-FR" sz="1400" spc="-1" strike="noStrike">
                <a:solidFill>
                  <a:srgbClr val="000000"/>
                </a:solidFill>
                <a:latin typeface="Times New Roman"/>
              </a:rPr>
              <a:t>&lt;date/heure&gt;</a:t>
            </a:r>
            <a:endParaRPr b="0" lang="fr-FR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1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9"/>
          <p:cNvSpPr/>
          <p:nvPr/>
        </p:nvSpPr>
        <p:spPr>
          <a:xfrm>
            <a:off x="0" y="260280"/>
            <a:ext cx="923760" cy="349200"/>
          </a:xfrm>
          <a:prstGeom prst="rect">
            <a:avLst/>
          </a:prstGeom>
          <a:solidFill>
            <a:srgbClr val="153d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endParaRPr b="0" lang="fr-FR" sz="1800" spc="-1" strike="noStrike">
              <a:solidFill>
                <a:schemeClr val="lt1"/>
              </a:solidFill>
              <a:latin typeface="Franklin Gothic Book"/>
            </a:endParaRPr>
          </a:p>
        </p:txBody>
      </p:sp>
      <p:sp>
        <p:nvSpPr>
          <p:cNvPr id="50" name="Rectangle 10"/>
          <p:cNvSpPr/>
          <p:nvPr/>
        </p:nvSpPr>
        <p:spPr>
          <a:xfrm>
            <a:off x="934920" y="260280"/>
            <a:ext cx="8195760" cy="349200"/>
          </a:xfrm>
          <a:prstGeom prst="rect">
            <a:avLst/>
          </a:prstGeom>
          <a:solidFill>
            <a:srgbClr val="00a2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endParaRPr b="0" lang="fr-FR" sz="1800" spc="-1" strike="noStrike">
              <a:solidFill>
                <a:schemeClr val="lt1"/>
              </a:solidFill>
              <a:latin typeface="Franklin Gothic Book"/>
            </a:endParaRPr>
          </a:p>
        </p:txBody>
      </p:sp>
      <p:pic>
        <p:nvPicPr>
          <p:cNvPr id="51" name="Image 11" descr=""/>
          <p:cNvPicPr/>
          <p:nvPr/>
        </p:nvPicPr>
        <p:blipFill>
          <a:blip r:embed="rId2"/>
          <a:srcRect l="4781" t="10018" r="9812" b="23689"/>
          <a:stretch/>
        </p:blipFill>
        <p:spPr>
          <a:xfrm>
            <a:off x="6336720" y="6170040"/>
            <a:ext cx="2616480" cy="567000"/>
          </a:xfrm>
          <a:prstGeom prst="rect">
            <a:avLst/>
          </a:prstGeom>
          <a:ln w="0">
            <a:noFill/>
          </a:ln>
        </p:spPr>
      </p:pic>
      <p:sp>
        <p:nvSpPr>
          <p:cNvPr id="52" name="ZoneTexte 7"/>
          <p:cNvSpPr/>
          <p:nvPr/>
        </p:nvSpPr>
        <p:spPr>
          <a:xfrm>
            <a:off x="4267800" y="6642000"/>
            <a:ext cx="625320" cy="152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horzOverflow="overflow" lIns="0" rIns="0" tIns="0" bIns="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fr-FR" sz="1000" spc="-1" strike="noStrike">
                <a:solidFill>
                  <a:srgbClr val="000000"/>
                </a:solidFill>
                <a:latin typeface="Calibri"/>
                <a:ea typeface="Calibri"/>
              </a:rPr>
              <a:t>C1 - Interne</a:t>
            </a:r>
            <a:endParaRPr b="0" lang="fr-FR" sz="1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" name="Rectangle 9"/>
          <p:cNvSpPr/>
          <p:nvPr/>
        </p:nvSpPr>
        <p:spPr>
          <a:xfrm>
            <a:off x="2160" y="620640"/>
            <a:ext cx="9130680" cy="5497560"/>
          </a:xfrm>
          <a:prstGeom prst="rect">
            <a:avLst/>
          </a:prstGeom>
          <a:solidFill>
            <a:srgbClr val="00a2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endParaRPr b="0" lang="fr-FR" sz="1800" spc="-1" strike="noStrike">
              <a:solidFill>
                <a:schemeClr val="lt1"/>
              </a:solidFill>
              <a:latin typeface="Franklin Gothic Book"/>
            </a:endParaRPr>
          </a:p>
        </p:txBody>
      </p:sp>
      <p:sp>
        <p:nvSpPr>
          <p:cNvPr id="54" name="Rectangle 1"/>
          <p:cNvSpPr/>
          <p:nvPr/>
        </p:nvSpPr>
        <p:spPr>
          <a:xfrm>
            <a:off x="0" y="0"/>
            <a:ext cx="9130680" cy="609480"/>
          </a:xfrm>
          <a:prstGeom prst="rect">
            <a:avLst/>
          </a:prstGeom>
          <a:solidFill>
            <a:srgbClr val="153d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endParaRPr b="0" lang="fr-FR" sz="1800" spc="-1" strike="noStrike">
              <a:solidFill>
                <a:schemeClr val="lt1"/>
              </a:solidFill>
              <a:latin typeface="Franklin Gothic Book"/>
            </a:endParaRPr>
          </a:p>
        </p:txBody>
      </p:sp>
      <p:sp>
        <p:nvSpPr>
          <p:cNvPr id="55" name="PlaceHolder 1"/>
          <p:cNvSpPr>
            <a:spLocks noGrp="1"/>
          </p:cNvSpPr>
          <p:nvPr>
            <p:ph type="ftr" idx="4"/>
          </p:nvPr>
        </p:nvSpPr>
        <p:spPr>
          <a:xfrm>
            <a:off x="8893080" y="0"/>
            <a:ext cx="237600" cy="24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fr-F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1400" spc="-1" strike="noStrike">
                <a:solidFill>
                  <a:srgbClr val="000000"/>
                </a:solidFill>
                <a:latin typeface="Times New Roman"/>
              </a:rPr>
              <a:t>&lt;pied de page&gt;</a:t>
            </a:r>
            <a:endParaRPr b="0" lang="fr-F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sldNum" idx="5"/>
          </p:nvPr>
        </p:nvSpPr>
        <p:spPr>
          <a:xfrm>
            <a:off x="8893080" y="0"/>
            <a:ext cx="237600" cy="24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fr-FR" sz="100" spc="-1" strike="noStrike">
                <a:solidFill>
                  <a:schemeClr val="lt1">
                    <a:alpha val="0"/>
                  </a:schemeClr>
                </a:solidFill>
                <a:latin typeface="Franklin Gothic Book"/>
                <a:ea typeface="Verdan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1045A17A-3A88-48B9-9990-54BCA016AED9}" type="slidenum">
              <a:rPr b="0" lang="fr-FR" sz="100" spc="-1" strike="noStrike">
                <a:solidFill>
                  <a:schemeClr val="lt1">
                    <a:alpha val="0"/>
                  </a:schemeClr>
                </a:solidFill>
                <a:latin typeface="Franklin Gothic Book"/>
                <a:ea typeface="Verdana"/>
              </a:rPr>
              <a:t>&lt;numéro&gt;</a:t>
            </a:fld>
            <a:endParaRPr b="0" lang="fr-FR" sz="1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dt" idx="6"/>
          </p:nvPr>
        </p:nvSpPr>
        <p:spPr>
          <a:xfrm>
            <a:off x="8893080" y="0"/>
            <a:ext cx="239760" cy="24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>
              <a:buNone/>
              <a:defRPr b="0" lang="fr-F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fr-FR" sz="1400" spc="-1" strike="noStrike">
                <a:solidFill>
                  <a:srgbClr val="000000"/>
                </a:solidFill>
                <a:latin typeface="Times New Roman"/>
              </a:rPr>
              <a:t>&lt;date/heure&gt;</a:t>
            </a:r>
            <a:endParaRPr b="0" lang="fr-F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fr-FR" sz="4400" spc="-1" strike="noStrike">
                <a:solidFill>
                  <a:srgbClr val="000000"/>
                </a:solidFill>
                <a:latin typeface="Arial"/>
              </a:rPr>
              <a:t>Cliquez pour éditer le format du texte-titre</a:t>
            </a: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latin typeface="Arial"/>
              </a:rPr>
              <a:t>Cliquez pour éditer le format du plan de texte</a:t>
            </a: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800" spc="-1" strike="noStrike">
                <a:solidFill>
                  <a:srgbClr val="000000"/>
                </a:solidFill>
                <a:latin typeface="Arial"/>
              </a:rPr>
              <a:t>Second niveau de plan</a:t>
            </a:r>
            <a:endParaRPr b="0" lang="fr-FR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400" spc="-1" strike="noStrike">
                <a:solidFill>
                  <a:srgbClr val="000000"/>
                </a:solidFill>
                <a:latin typeface="Arial"/>
              </a:rPr>
              <a:t>Troisième niveau de plan</a:t>
            </a: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Quatrième niveau de plan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Cinquième niveau de plan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Sixième niveau de plan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Septième niveau de plan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.xml"/>
</Relationships>
</file>

<file path=ppt/slides/_rels/slide100.xml.rels><?xml version="1.0" encoding="UTF-8"?>
<Relationships xmlns="http://schemas.openxmlformats.org/package/2006/relationships"><Relationship Id="rId1" Type="http://schemas.openxmlformats.org/officeDocument/2006/relationships/image" Target="../media/image162.png"/><Relationship Id="rId2" Type="http://schemas.openxmlformats.org/officeDocument/2006/relationships/image" Target="../media/image163.png"/><Relationship Id="rId3" Type="http://schemas.openxmlformats.org/officeDocument/2006/relationships/slideLayout" Target="../slideLayouts/slideLayout13.xml"/>
</Relationships>
</file>

<file path=ppt/slides/_rels/slide101.xml.rels><?xml version="1.0" encoding="UTF-8"?>
<Relationships xmlns="http://schemas.openxmlformats.org/package/2006/relationships"><Relationship Id="rId1" Type="http://schemas.openxmlformats.org/officeDocument/2006/relationships/image" Target="../media/image164.png"/><Relationship Id="rId2" Type="http://schemas.openxmlformats.org/officeDocument/2006/relationships/slideLayout" Target="../slideLayouts/slideLayout13.xml"/>
</Relationships>
</file>

<file path=ppt/slides/_rels/slide102.xml.rels><?xml version="1.0" encoding="UTF-8"?>
<Relationships xmlns="http://schemas.openxmlformats.org/package/2006/relationships"><Relationship Id="rId1" Type="http://schemas.openxmlformats.org/officeDocument/2006/relationships/image" Target="../media/image165.png"/><Relationship Id="rId2" Type="http://schemas.openxmlformats.org/officeDocument/2006/relationships/image" Target="../media/image166.png"/><Relationship Id="rId3" Type="http://schemas.openxmlformats.org/officeDocument/2006/relationships/image" Target="../media/image167.png"/><Relationship Id="rId4" Type="http://schemas.openxmlformats.org/officeDocument/2006/relationships/image" Target="../media/image168.png"/><Relationship Id="rId5" Type="http://schemas.openxmlformats.org/officeDocument/2006/relationships/slideLayout" Target="../slideLayouts/slideLayout13.xml"/>
</Relationships>
</file>

<file path=ppt/slides/_rels/slide103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3.xml"/>
</Relationships>
</file>

<file path=ppt/slides/_rels/slide10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6.xml.rels><?xml version="1.0" encoding="UTF-8"?>
<Relationships xmlns="http://schemas.openxmlformats.org/package/2006/relationships"><Relationship Id="rId1" Type="http://schemas.openxmlformats.org/officeDocument/2006/relationships/image" Target="../media/image169.png"/><Relationship Id="rId2" Type="http://schemas.openxmlformats.org/officeDocument/2006/relationships/image" Target="../media/image170.png"/><Relationship Id="rId3" Type="http://schemas.openxmlformats.org/officeDocument/2006/relationships/image" Target="../media/image171.png"/><Relationship Id="rId4" Type="http://schemas.openxmlformats.org/officeDocument/2006/relationships/slideLayout" Target="../slideLayouts/slideLayout1.xml"/>
</Relationships>
</file>

<file path=ppt/slides/_rels/slide107.xml.rels><?xml version="1.0" encoding="UTF-8"?>
<Relationships xmlns="http://schemas.openxmlformats.org/package/2006/relationships"><Relationship Id="rId1" Type="http://schemas.openxmlformats.org/officeDocument/2006/relationships/image" Target="../media/image172.png"/><Relationship Id="rId2" Type="http://schemas.openxmlformats.org/officeDocument/2006/relationships/slideLayout" Target="../slideLayouts/slideLayout13.xml"/>
</Relationships>
</file>

<file path=ppt/slides/_rels/slide108.xml.rels><?xml version="1.0" encoding="UTF-8"?>
<Relationships xmlns="http://schemas.openxmlformats.org/package/2006/relationships"><Relationship Id="rId1" Type="http://schemas.openxmlformats.org/officeDocument/2006/relationships/image" Target="../media/image173.png"/><Relationship Id="rId2" Type="http://schemas.openxmlformats.org/officeDocument/2006/relationships/slideLayout" Target="../slideLayouts/slideLayout1.xml"/>
</Relationships>
</file>

<file path=ppt/slides/_rels/slide109.xml.rels><?xml version="1.0" encoding="UTF-8"?>
<Relationships xmlns="http://schemas.openxmlformats.org/package/2006/relationships"><Relationship Id="rId1" Type="http://schemas.openxmlformats.org/officeDocument/2006/relationships/image" Target="../media/image174.png"/><Relationship Id="rId2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Relationship Id="rId3" Type="http://schemas.openxmlformats.org/officeDocument/2006/relationships/slideLayout" Target="../slideLayouts/slideLayout1.xml"/>
</Relationships>
</file>

<file path=ppt/slides/_rels/slide110.xml.rels><?xml version="1.0" encoding="UTF-8"?>
<Relationships xmlns="http://schemas.openxmlformats.org/package/2006/relationships"><Relationship Id="rId1" Type="http://schemas.openxmlformats.org/officeDocument/2006/relationships/image" Target="../media/image175.png"/><Relationship Id="rId2" Type="http://schemas.openxmlformats.org/officeDocument/2006/relationships/slideLayout" Target="../slideLayouts/slideLayout1.xml"/>
</Relationships>
</file>

<file path=ppt/slides/_rels/slide111.xml.rels><?xml version="1.0" encoding="UTF-8"?>
<Relationships xmlns="http://schemas.openxmlformats.org/package/2006/relationships"><Relationship Id="rId1" Type="http://schemas.openxmlformats.org/officeDocument/2006/relationships/image" Target="../media/image176.png"/><Relationship Id="rId2" Type="http://schemas.openxmlformats.org/officeDocument/2006/relationships/slideLayout" Target="../slideLayouts/slideLayout1.xml"/>
</Relationships>
</file>

<file path=ppt/slides/_rels/slide112.xml.rels><?xml version="1.0" encoding="UTF-8"?>
<Relationships xmlns="http://schemas.openxmlformats.org/package/2006/relationships"><Relationship Id="rId1" Type="http://schemas.openxmlformats.org/officeDocument/2006/relationships/image" Target="../media/image177.png"/><Relationship Id="rId2" Type="http://schemas.openxmlformats.org/officeDocument/2006/relationships/image" Target="../media/image178.png"/><Relationship Id="rId3" Type="http://schemas.openxmlformats.org/officeDocument/2006/relationships/image" Target="../media/image179.png"/><Relationship Id="rId4" Type="http://schemas.openxmlformats.org/officeDocument/2006/relationships/image" Target="../media/image180.png"/><Relationship Id="rId5" Type="http://schemas.openxmlformats.org/officeDocument/2006/relationships/slideLayout" Target="../slideLayouts/slideLayout1.xml"/>
</Relationships>
</file>

<file path=ppt/slides/_rels/slide1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png"/><Relationship Id="rId3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png"/><Relationship Id="rId3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png"/><Relationship Id="rId3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slideLayout" Target="../slideLayouts/slideLayout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image" Target="../media/image25.png"/><Relationship Id="rId3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image" Target="../media/image27.png"/><Relationship Id="rId3" Type="http://schemas.openxmlformats.org/officeDocument/2006/relationships/slideLayout" Target="../slideLayouts/slideLayout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1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1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1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1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image" Target="../media/image37.png"/><Relationship Id="rId3" Type="http://schemas.openxmlformats.org/officeDocument/2006/relationships/image" Target="../media/image38.png"/><Relationship Id="rId4" Type="http://schemas.openxmlformats.org/officeDocument/2006/relationships/slideLayout" Target="../slideLayouts/slideLayout1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image" Target="../media/image40.png"/><Relationship Id="rId3" Type="http://schemas.openxmlformats.org/officeDocument/2006/relationships/image" Target="../media/image41.png"/><Relationship Id="rId4" Type="http://schemas.openxmlformats.org/officeDocument/2006/relationships/slideLayout" Target="../slideLayouts/slideLayout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image" Target="../media/image43.png"/><Relationship Id="rId3" Type="http://schemas.openxmlformats.org/officeDocument/2006/relationships/image" Target="../media/image44.png"/><Relationship Id="rId4" Type="http://schemas.openxmlformats.org/officeDocument/2006/relationships/slideLayout" Target="../slideLayouts/slideLayout1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slideLayout" Target="../slideLayouts/slideLayout1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slideLayout" Target="../slideLayouts/slideLayout1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1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slideLayout" Target="../slideLayouts/slideLayout1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slideLayout" Target="../slideLayouts/slideLayout1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image" Target="../media/image51.png"/><Relationship Id="rId3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52.png"/><Relationship Id="rId2" Type="http://schemas.openxmlformats.org/officeDocument/2006/relationships/slideLayout" Target="../slideLayouts/slideLayout1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53.png"/><Relationship Id="rId2" Type="http://schemas.openxmlformats.org/officeDocument/2006/relationships/image" Target="../media/image54.png"/><Relationship Id="rId3" Type="http://schemas.openxmlformats.org/officeDocument/2006/relationships/slideLayout" Target="../slideLayouts/slideLayout1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55.png"/><Relationship Id="rId2" Type="http://schemas.openxmlformats.org/officeDocument/2006/relationships/image" Target="../media/image56.png"/><Relationship Id="rId3" Type="http://schemas.openxmlformats.org/officeDocument/2006/relationships/image" Target="../media/image57.png"/><Relationship Id="rId4" Type="http://schemas.openxmlformats.org/officeDocument/2006/relationships/slideLayout" Target="../slideLayouts/slideLayout1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58.png"/><Relationship Id="rId2" Type="http://schemas.openxmlformats.org/officeDocument/2006/relationships/image" Target="../media/image59.png"/><Relationship Id="rId3" Type="http://schemas.openxmlformats.org/officeDocument/2006/relationships/image" Target="../media/image60.png"/><Relationship Id="rId4" Type="http://schemas.openxmlformats.org/officeDocument/2006/relationships/slideLayout" Target="../slideLayouts/slideLayout1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image" Target="../media/image61.png"/><Relationship Id="rId2" Type="http://schemas.openxmlformats.org/officeDocument/2006/relationships/image" Target="../media/image62.png"/><Relationship Id="rId3" Type="http://schemas.openxmlformats.org/officeDocument/2006/relationships/slideLayout" Target="../slideLayouts/slideLayout1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63.png"/><Relationship Id="rId2" Type="http://schemas.openxmlformats.org/officeDocument/2006/relationships/slideLayout" Target="../slideLayouts/slideLayout1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image" Target="../media/image64.png"/><Relationship Id="rId2" Type="http://schemas.openxmlformats.org/officeDocument/2006/relationships/slideLayout" Target="../slideLayouts/slideLayout1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image" Target="../media/image65.png"/><Relationship Id="rId2" Type="http://schemas.openxmlformats.org/officeDocument/2006/relationships/slideLayout" Target="../slideLayouts/slideLayout1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image" Target="../media/image66.png"/><Relationship Id="rId2" Type="http://schemas.openxmlformats.org/officeDocument/2006/relationships/image" Target="../media/image67.png"/><Relationship Id="rId3" Type="http://schemas.openxmlformats.org/officeDocument/2006/relationships/slideLayout" Target="../slideLayouts/slideLayout1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image" Target="../media/image68.png"/><Relationship Id="rId2" Type="http://schemas.openxmlformats.org/officeDocument/2006/relationships/slideLayout" Target="../slideLayouts/slideLayout1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image" Target="../media/image69.png"/><Relationship Id="rId2" Type="http://schemas.openxmlformats.org/officeDocument/2006/relationships/image" Target="../media/image70.png"/><Relationship Id="rId3" Type="http://schemas.openxmlformats.org/officeDocument/2006/relationships/slideLayout" Target="../slideLayouts/slideLayout1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image" Target="../media/image71.png"/><Relationship Id="rId2" Type="http://schemas.openxmlformats.org/officeDocument/2006/relationships/slideLayout" Target="../slideLayouts/slideLayout1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image" Target="../media/image72.png"/><Relationship Id="rId2" Type="http://schemas.openxmlformats.org/officeDocument/2006/relationships/slideLayout" Target="../slideLayouts/slideLayout1.xml"/>
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image" Target="../media/image73.png"/><Relationship Id="rId2" Type="http://schemas.openxmlformats.org/officeDocument/2006/relationships/slideLayout" Target="../slideLayouts/slideLayout1.xml"/>
</Relationships>
</file>

<file path=ppt/slides/_rels/slide58.xml.rels><?xml version="1.0" encoding="UTF-8"?>
<Relationships xmlns="http://schemas.openxmlformats.org/package/2006/relationships"><Relationship Id="rId1" Type="http://schemas.openxmlformats.org/officeDocument/2006/relationships/image" Target="../media/image74.png"/><Relationship Id="rId2" Type="http://schemas.openxmlformats.org/officeDocument/2006/relationships/image" Target="../media/image75.png"/><Relationship Id="rId3" Type="http://schemas.openxmlformats.org/officeDocument/2006/relationships/slideLayout" Target="../slideLayouts/slideLayout1.xml"/>
</Relationships>
</file>

<file path=ppt/slides/_rels/slide5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1.xml.rels><?xml version="1.0" encoding="UTF-8"?>
<Relationships xmlns="http://schemas.openxmlformats.org/package/2006/relationships"><Relationship Id="rId1" Type="http://schemas.openxmlformats.org/officeDocument/2006/relationships/image" Target="../media/image76.png"/><Relationship Id="rId2" Type="http://schemas.openxmlformats.org/officeDocument/2006/relationships/image" Target="../media/image77.png"/><Relationship Id="rId3" Type="http://schemas.openxmlformats.org/officeDocument/2006/relationships/slideLayout" Target="../slideLayouts/slideLayout1.xml"/>
</Relationships>
</file>

<file path=ppt/slides/_rels/slide62.xml.rels><?xml version="1.0" encoding="UTF-8"?>
<Relationships xmlns="http://schemas.openxmlformats.org/package/2006/relationships"><Relationship Id="rId1" Type="http://schemas.openxmlformats.org/officeDocument/2006/relationships/image" Target="../media/image78.png"/><Relationship Id="rId2" Type="http://schemas.openxmlformats.org/officeDocument/2006/relationships/slideLayout" Target="../slideLayouts/slideLayout1.xml"/>
</Relationships>
</file>

<file path=ppt/slides/_rels/slide63.xml.rels><?xml version="1.0" encoding="UTF-8"?>
<Relationships xmlns="http://schemas.openxmlformats.org/package/2006/relationships"><Relationship Id="rId1" Type="http://schemas.openxmlformats.org/officeDocument/2006/relationships/image" Target="../media/image79.png"/><Relationship Id="rId2" Type="http://schemas.openxmlformats.org/officeDocument/2006/relationships/slideLayout" Target="../slideLayouts/slideLayout1.xml"/>
</Relationships>
</file>

<file path=ppt/slides/_rels/slide6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8.xml.rels><?xml version="1.0" encoding="UTF-8"?>
<Relationships xmlns="http://schemas.openxmlformats.org/package/2006/relationships"><Relationship Id="rId1" Type="http://schemas.openxmlformats.org/officeDocument/2006/relationships/image" Target="../media/image80.png"/><Relationship Id="rId2" Type="http://schemas.openxmlformats.org/officeDocument/2006/relationships/slideLayout" Target="../slideLayouts/slideLayout1.xml"/>
</Relationships>
</file>

<file path=ppt/slides/_rels/slide69.xml.rels><?xml version="1.0" encoding="UTF-8"?>
<Relationships xmlns="http://schemas.openxmlformats.org/package/2006/relationships"><Relationship Id="rId1" Type="http://schemas.openxmlformats.org/officeDocument/2006/relationships/image" Target="../media/image81.png"/><Relationship Id="rId2" Type="http://schemas.openxmlformats.org/officeDocument/2006/relationships/image" Target="../media/image82.png"/><Relationship Id="rId3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7.xml"/>
</Relationships>
</file>

<file path=ppt/slides/_rels/slide7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7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72.xml.rels><?xml version="1.0" encoding="UTF-8"?>
<Relationships xmlns="http://schemas.openxmlformats.org/package/2006/relationships"><Relationship Id="rId1" Type="http://schemas.openxmlformats.org/officeDocument/2006/relationships/image" Target="../media/image83.png"/><Relationship Id="rId2" Type="http://schemas.openxmlformats.org/officeDocument/2006/relationships/slideLayout" Target="../slideLayouts/slideLayout1.xml"/>
</Relationships>
</file>

<file path=ppt/slides/_rels/slide73.xml.rels><?xml version="1.0" encoding="UTF-8"?>
<Relationships xmlns="http://schemas.openxmlformats.org/package/2006/relationships"><Relationship Id="rId1" Type="http://schemas.openxmlformats.org/officeDocument/2006/relationships/image" Target="../media/image84.png"/><Relationship Id="rId2" Type="http://schemas.openxmlformats.org/officeDocument/2006/relationships/image" Target="../media/image85.png"/><Relationship Id="rId3" Type="http://schemas.openxmlformats.org/officeDocument/2006/relationships/image" Target="../media/image85.png"/><Relationship Id="rId4" Type="http://schemas.openxmlformats.org/officeDocument/2006/relationships/slideLayout" Target="../slideLayouts/slideLayout1.xml"/>
</Relationships>
</file>

<file path=ppt/slides/_rels/slide74.xml.rels><?xml version="1.0" encoding="UTF-8"?>
<Relationships xmlns="http://schemas.openxmlformats.org/package/2006/relationships"><Relationship Id="rId1" Type="http://schemas.openxmlformats.org/officeDocument/2006/relationships/image" Target="../media/image86.png"/><Relationship Id="rId2" Type="http://schemas.openxmlformats.org/officeDocument/2006/relationships/slideLayout" Target="../slideLayouts/slideLayout1.xml"/>
</Relationships>
</file>

<file path=ppt/slides/_rels/slide7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76.xml.rels><?xml version="1.0" encoding="UTF-8"?>
<Relationships xmlns="http://schemas.openxmlformats.org/package/2006/relationships"><Relationship Id="rId1" Type="http://schemas.openxmlformats.org/officeDocument/2006/relationships/image" Target="../media/image87.png"/><Relationship Id="rId2" Type="http://schemas.openxmlformats.org/officeDocument/2006/relationships/image" Target="../media/image88.png"/><Relationship Id="rId3" Type="http://schemas.openxmlformats.org/officeDocument/2006/relationships/image" Target="../media/image89.png"/><Relationship Id="rId4" Type="http://schemas.openxmlformats.org/officeDocument/2006/relationships/image" Target="../media/image90.png"/><Relationship Id="rId5" Type="http://schemas.openxmlformats.org/officeDocument/2006/relationships/image" Target="../media/image91.png"/><Relationship Id="rId6" Type="http://schemas.openxmlformats.org/officeDocument/2006/relationships/image" Target="../media/image92.png"/><Relationship Id="rId7" Type="http://schemas.openxmlformats.org/officeDocument/2006/relationships/slideLayout" Target="../slideLayouts/slideLayout1.xml"/>
</Relationships>
</file>

<file path=ppt/slides/_rels/slide77.xml.rels><?xml version="1.0" encoding="UTF-8"?>
<Relationships xmlns="http://schemas.openxmlformats.org/package/2006/relationships"><Relationship Id="rId1" Type="http://schemas.openxmlformats.org/officeDocument/2006/relationships/image" Target="../media/image93.png"/><Relationship Id="rId2" Type="http://schemas.openxmlformats.org/officeDocument/2006/relationships/image" Target="../media/image94.png"/><Relationship Id="rId3" Type="http://schemas.openxmlformats.org/officeDocument/2006/relationships/slideLayout" Target="../slideLayouts/slideLayout1.xml"/>
</Relationships>
</file>

<file path=ppt/slides/_rels/slide7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7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.xml"/>
</Relationships>
</file>

<file path=ppt/slides/_rels/slide8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81.xml.rels><?xml version="1.0" encoding="UTF-8"?>
<Relationships xmlns="http://schemas.openxmlformats.org/package/2006/relationships"><Relationship Id="rId1" Type="http://schemas.openxmlformats.org/officeDocument/2006/relationships/image" Target="../media/image95.png"/><Relationship Id="rId2" Type="http://schemas.openxmlformats.org/officeDocument/2006/relationships/image" Target="../media/image96.png"/><Relationship Id="rId3" Type="http://schemas.openxmlformats.org/officeDocument/2006/relationships/image" Target="../media/image97.png"/><Relationship Id="rId4" Type="http://schemas.openxmlformats.org/officeDocument/2006/relationships/image" Target="../media/image98.png"/><Relationship Id="rId5" Type="http://schemas.openxmlformats.org/officeDocument/2006/relationships/image" Target="../media/image99.png"/><Relationship Id="rId6" Type="http://schemas.openxmlformats.org/officeDocument/2006/relationships/slideLayout" Target="../slideLayouts/slideLayout1.xml"/>
</Relationships>
</file>

<file path=ppt/slides/_rels/slide82.xml.rels><?xml version="1.0" encoding="UTF-8"?>
<Relationships xmlns="http://schemas.openxmlformats.org/package/2006/relationships"><Relationship Id="rId1" Type="http://schemas.openxmlformats.org/officeDocument/2006/relationships/image" Target="../media/image100.png"/><Relationship Id="rId2" Type="http://schemas.openxmlformats.org/officeDocument/2006/relationships/image" Target="../media/image101.png"/><Relationship Id="rId3" Type="http://schemas.openxmlformats.org/officeDocument/2006/relationships/image" Target="../media/image102.png"/><Relationship Id="rId4" Type="http://schemas.openxmlformats.org/officeDocument/2006/relationships/image" Target="../media/image103.png"/><Relationship Id="rId5" Type="http://schemas.openxmlformats.org/officeDocument/2006/relationships/image" Target="../media/image104.png"/><Relationship Id="rId6" Type="http://schemas.openxmlformats.org/officeDocument/2006/relationships/image" Target="../media/image105.png"/><Relationship Id="rId7" Type="http://schemas.openxmlformats.org/officeDocument/2006/relationships/image" Target="../media/image106.png"/><Relationship Id="rId8" Type="http://schemas.openxmlformats.org/officeDocument/2006/relationships/image" Target="../media/image107.png"/><Relationship Id="rId9" Type="http://schemas.openxmlformats.org/officeDocument/2006/relationships/slideLayout" Target="../slideLayouts/slideLayout1.xml"/>
</Relationships>
</file>

<file path=ppt/slides/_rels/slide8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8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8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86.xml.rels><?xml version="1.0" encoding="UTF-8"?>
<Relationships xmlns="http://schemas.openxmlformats.org/package/2006/relationships"><Relationship Id="rId1" Type="http://schemas.openxmlformats.org/officeDocument/2006/relationships/image" Target="../media/image108.png"/><Relationship Id="rId2" Type="http://schemas.openxmlformats.org/officeDocument/2006/relationships/image" Target="../media/image109.png"/><Relationship Id="rId3" Type="http://schemas.openxmlformats.org/officeDocument/2006/relationships/slideLayout" Target="../slideLayouts/slideLayout1.xml"/>
</Relationships>
</file>

<file path=ppt/slides/_rels/slide8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88.xml.rels><?xml version="1.0" encoding="UTF-8"?>
<Relationships xmlns="http://schemas.openxmlformats.org/package/2006/relationships"><Relationship Id="rId1" Type="http://schemas.openxmlformats.org/officeDocument/2006/relationships/image" Target="../media/image110.png"/><Relationship Id="rId2" Type="http://schemas.openxmlformats.org/officeDocument/2006/relationships/image" Target="../media/image111.png"/><Relationship Id="rId3" Type="http://schemas.openxmlformats.org/officeDocument/2006/relationships/image" Target="../media/image112.png"/><Relationship Id="rId4" Type="http://schemas.openxmlformats.org/officeDocument/2006/relationships/image" Target="../media/image113.png"/><Relationship Id="rId5" Type="http://schemas.openxmlformats.org/officeDocument/2006/relationships/image" Target="../media/image114.png"/><Relationship Id="rId6" Type="http://schemas.openxmlformats.org/officeDocument/2006/relationships/image" Target="../media/image115.png"/><Relationship Id="rId7" Type="http://schemas.openxmlformats.org/officeDocument/2006/relationships/image" Target="../media/image116.png"/><Relationship Id="rId8" Type="http://schemas.openxmlformats.org/officeDocument/2006/relationships/image" Target="../media/image117.png"/><Relationship Id="rId9" Type="http://schemas.openxmlformats.org/officeDocument/2006/relationships/slideLayout" Target="../slideLayouts/slideLayout1.xml"/>
</Relationships>
</file>

<file path=ppt/slides/_rels/slide89.xml.rels><?xml version="1.0" encoding="UTF-8"?>
<Relationships xmlns="http://schemas.openxmlformats.org/package/2006/relationships"><Relationship Id="rId1" Type="http://schemas.openxmlformats.org/officeDocument/2006/relationships/image" Target="../media/image118.png"/><Relationship Id="rId2" Type="http://schemas.openxmlformats.org/officeDocument/2006/relationships/image" Target="../media/image119.png"/><Relationship Id="rId3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90.xml.rels><?xml version="1.0" encoding="UTF-8"?>
<Relationships xmlns="http://schemas.openxmlformats.org/package/2006/relationships"><Relationship Id="rId1" Type="http://schemas.openxmlformats.org/officeDocument/2006/relationships/image" Target="../media/image120.png"/><Relationship Id="rId2" Type="http://schemas.openxmlformats.org/officeDocument/2006/relationships/image" Target="../media/image121.png"/><Relationship Id="rId3" Type="http://schemas.openxmlformats.org/officeDocument/2006/relationships/slideLayout" Target="../slideLayouts/slideLayout1.xml"/>
</Relationships>
</file>

<file path=ppt/slides/_rels/slide91.xml.rels><?xml version="1.0" encoding="UTF-8"?>
<Relationships xmlns="http://schemas.openxmlformats.org/package/2006/relationships"><Relationship Id="rId1" Type="http://schemas.openxmlformats.org/officeDocument/2006/relationships/image" Target="../media/image122.png"/><Relationship Id="rId2" Type="http://schemas.openxmlformats.org/officeDocument/2006/relationships/image" Target="../media/image123.png"/><Relationship Id="rId3" Type="http://schemas.openxmlformats.org/officeDocument/2006/relationships/image" Target="../media/image124.png"/><Relationship Id="rId4" Type="http://schemas.openxmlformats.org/officeDocument/2006/relationships/image" Target="../media/image125.png"/><Relationship Id="rId5" Type="http://schemas.openxmlformats.org/officeDocument/2006/relationships/image" Target="../media/image126.png"/><Relationship Id="rId6" Type="http://schemas.openxmlformats.org/officeDocument/2006/relationships/image" Target="../media/image127.png"/><Relationship Id="rId7" Type="http://schemas.openxmlformats.org/officeDocument/2006/relationships/slideLayout" Target="../slideLayouts/slideLayout1.xml"/>
</Relationships>
</file>

<file path=ppt/slides/_rels/slide9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93.xml.rels><?xml version="1.0" encoding="UTF-8"?>
<Relationships xmlns="http://schemas.openxmlformats.org/package/2006/relationships"><Relationship Id="rId1" Type="http://schemas.openxmlformats.org/officeDocument/2006/relationships/image" Target="../media/image128.png"/><Relationship Id="rId2" Type="http://schemas.openxmlformats.org/officeDocument/2006/relationships/image" Target="../media/image129.png"/><Relationship Id="rId3" Type="http://schemas.openxmlformats.org/officeDocument/2006/relationships/image" Target="../media/image130.png"/><Relationship Id="rId4" Type="http://schemas.openxmlformats.org/officeDocument/2006/relationships/image" Target="../media/image131.png"/><Relationship Id="rId5" Type="http://schemas.openxmlformats.org/officeDocument/2006/relationships/image" Target="../media/image132.png"/><Relationship Id="rId6" Type="http://schemas.openxmlformats.org/officeDocument/2006/relationships/image" Target="../media/image133.png"/><Relationship Id="rId7" Type="http://schemas.openxmlformats.org/officeDocument/2006/relationships/image" Target="../media/image134.png"/><Relationship Id="rId8" Type="http://schemas.openxmlformats.org/officeDocument/2006/relationships/slideLayout" Target="../slideLayouts/slideLayout1.xml"/>
</Relationships>
</file>

<file path=ppt/slides/_rels/slide94.xml.rels><?xml version="1.0" encoding="UTF-8"?>
<Relationships xmlns="http://schemas.openxmlformats.org/package/2006/relationships"><Relationship Id="rId1" Type="http://schemas.openxmlformats.org/officeDocument/2006/relationships/image" Target="../media/image135.png"/><Relationship Id="rId2" Type="http://schemas.openxmlformats.org/officeDocument/2006/relationships/image" Target="../media/image136.png"/><Relationship Id="rId3" Type="http://schemas.openxmlformats.org/officeDocument/2006/relationships/image" Target="../media/image137.png"/><Relationship Id="rId4" Type="http://schemas.openxmlformats.org/officeDocument/2006/relationships/image" Target="../media/image138.png"/><Relationship Id="rId5" Type="http://schemas.openxmlformats.org/officeDocument/2006/relationships/slideLayout" Target="../slideLayouts/slideLayout1.xml"/>
</Relationships>
</file>

<file path=ppt/slides/_rels/slide95.xml.rels><?xml version="1.0" encoding="UTF-8"?>
<Relationships xmlns="http://schemas.openxmlformats.org/package/2006/relationships"><Relationship Id="rId1" Type="http://schemas.openxmlformats.org/officeDocument/2006/relationships/image" Target="../media/image139.png"/><Relationship Id="rId2" Type="http://schemas.openxmlformats.org/officeDocument/2006/relationships/image" Target="../media/image140.png"/><Relationship Id="rId3" Type="http://schemas.openxmlformats.org/officeDocument/2006/relationships/slideLayout" Target="../slideLayouts/slideLayout1.xml"/>
</Relationships>
</file>

<file path=ppt/slides/_rels/slide96.xml.rels><?xml version="1.0" encoding="UTF-8"?>
<Relationships xmlns="http://schemas.openxmlformats.org/package/2006/relationships"><Relationship Id="rId1" Type="http://schemas.openxmlformats.org/officeDocument/2006/relationships/image" Target="../media/image141.png"/><Relationship Id="rId2" Type="http://schemas.openxmlformats.org/officeDocument/2006/relationships/image" Target="../media/image142.png"/><Relationship Id="rId3" Type="http://schemas.openxmlformats.org/officeDocument/2006/relationships/image" Target="../media/image143.png"/><Relationship Id="rId4" Type="http://schemas.openxmlformats.org/officeDocument/2006/relationships/image" Target="../media/image144.png"/><Relationship Id="rId5" Type="http://schemas.openxmlformats.org/officeDocument/2006/relationships/slideLayout" Target="../slideLayouts/slideLayout1.xml"/>
</Relationships>
</file>

<file path=ppt/slides/_rels/slide97.xml.rels><?xml version="1.0" encoding="UTF-8"?>
<Relationships xmlns="http://schemas.openxmlformats.org/package/2006/relationships"><Relationship Id="rId1" Type="http://schemas.openxmlformats.org/officeDocument/2006/relationships/image" Target="../media/image145.png"/><Relationship Id="rId2" Type="http://schemas.openxmlformats.org/officeDocument/2006/relationships/image" Target="../media/image146.png"/><Relationship Id="rId3" Type="http://schemas.openxmlformats.org/officeDocument/2006/relationships/image" Target="../media/image147.png"/><Relationship Id="rId4" Type="http://schemas.openxmlformats.org/officeDocument/2006/relationships/image" Target="../media/image148.png"/><Relationship Id="rId5" Type="http://schemas.openxmlformats.org/officeDocument/2006/relationships/image" Target="../media/image149.png"/><Relationship Id="rId6" Type="http://schemas.openxmlformats.org/officeDocument/2006/relationships/slideLayout" Target="../slideLayouts/slideLayout1.xml"/>
</Relationships>
</file>

<file path=ppt/slides/_rels/slide98.xml.rels><?xml version="1.0" encoding="UTF-8"?>
<Relationships xmlns="http://schemas.openxmlformats.org/package/2006/relationships"><Relationship Id="rId1" Type="http://schemas.openxmlformats.org/officeDocument/2006/relationships/image" Target="../media/image150.png"/><Relationship Id="rId2" Type="http://schemas.openxmlformats.org/officeDocument/2006/relationships/image" Target="../media/image151.png"/><Relationship Id="rId3" Type="http://schemas.openxmlformats.org/officeDocument/2006/relationships/image" Target="../media/image152.png"/><Relationship Id="rId4" Type="http://schemas.openxmlformats.org/officeDocument/2006/relationships/image" Target="../media/image153.png"/><Relationship Id="rId5" Type="http://schemas.openxmlformats.org/officeDocument/2006/relationships/image" Target="../media/image154.png"/><Relationship Id="rId6" Type="http://schemas.openxmlformats.org/officeDocument/2006/relationships/image" Target="../media/image155.png"/><Relationship Id="rId7" Type="http://schemas.openxmlformats.org/officeDocument/2006/relationships/image" Target="../media/image156.png"/><Relationship Id="rId8" Type="http://schemas.openxmlformats.org/officeDocument/2006/relationships/image" Target="../media/image157.png"/><Relationship Id="rId9" Type="http://schemas.openxmlformats.org/officeDocument/2006/relationships/image" Target="../media/image158.png"/><Relationship Id="rId10" Type="http://schemas.openxmlformats.org/officeDocument/2006/relationships/image" Target="../media/image159.png"/><Relationship Id="rId11" Type="http://schemas.openxmlformats.org/officeDocument/2006/relationships/image" Target="../media/image160.png"/><Relationship Id="rId12" Type="http://schemas.openxmlformats.org/officeDocument/2006/relationships/image" Target="../media/image161.png"/><Relationship Id="rId13" Type="http://schemas.openxmlformats.org/officeDocument/2006/relationships/slideLayout" Target="../slideLayouts/slideLayout1.xml"/>
</Relationships>
</file>

<file path=ppt/slides/_rels/slide9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"/>
          <p:cNvSpPr/>
          <p:nvPr/>
        </p:nvSpPr>
        <p:spPr>
          <a:xfrm>
            <a:off x="1260000" y="1980000"/>
            <a:ext cx="6469560" cy="348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8000" spc="-1" strike="noStrike">
                <a:solidFill>
                  <a:srgbClr val="000000"/>
                </a:solidFill>
                <a:latin typeface="Arial"/>
              </a:rPr>
              <a:t>SECTION 1 :</a:t>
            </a:r>
            <a:br>
              <a:rPr sz="8000"/>
            </a:br>
            <a:r>
              <a:rPr b="0" lang="fr-FR" sz="8000" spc="-1" strike="noStrike">
                <a:solidFill>
                  <a:srgbClr val="000000"/>
                </a:solidFill>
                <a:latin typeface="Arial"/>
              </a:rPr>
              <a:t>28/03</a:t>
            </a:r>
            <a:endParaRPr b="0" lang="fr-FR" sz="8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"/>
          <p:cNvSpPr/>
          <p:nvPr/>
        </p:nvSpPr>
        <p:spPr>
          <a:xfrm>
            <a:off x="8820000" y="6480000"/>
            <a:ext cx="370440" cy="418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ACD2BDCE-E5A3-44AF-A5A6-C57CFBA952F9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2E68506-D34C-4B3A-996C-28CC85D3AC6F}" type="slidenum">
              <a:t>1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1008000" y="260280"/>
            <a:ext cx="7837560" cy="349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fr-FR" sz="2000" spc="-1" strike="noStrike">
                <a:solidFill>
                  <a:schemeClr val="lt1"/>
                </a:solidFill>
                <a:latin typeface="Century Gothic"/>
                <a:ea typeface="Verdana"/>
              </a:rPr>
              <a:t>Base de données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/>
          </p:nvPr>
        </p:nvSpPr>
        <p:spPr>
          <a:xfrm>
            <a:off x="107640" y="1260000"/>
            <a:ext cx="2941560" cy="109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88000" indent="-288000" defTabSz="914400">
              <a:lnSpc>
                <a:spcPct val="100000"/>
              </a:lnSpc>
              <a:spcBef>
                <a:spcPts val="1500"/>
              </a:spcBef>
              <a:spcAft>
                <a:spcPts val="1001"/>
              </a:spcAft>
              <a:buClr>
                <a:srgbClr val="153d8a"/>
              </a:buClr>
              <a:buSzPct val="110000"/>
              <a:buFont typeface="Wingdings" charset="2"/>
              <a:buChar char=""/>
            </a:pPr>
            <a:r>
              <a:rPr b="1" lang="fr-FR" sz="1800" spc="-1" strike="noStrike">
                <a:solidFill>
                  <a:srgbClr val="153d8a"/>
                </a:solidFill>
                <a:latin typeface="Century Gothic"/>
              </a:rPr>
              <a:t>Ensemble des DOCX et DOC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51" name="" descr=""/>
          <p:cNvPicPr/>
          <p:nvPr/>
        </p:nvPicPr>
        <p:blipFill>
          <a:blip r:embed="rId1"/>
          <a:stretch/>
        </p:blipFill>
        <p:spPr>
          <a:xfrm>
            <a:off x="3373920" y="720000"/>
            <a:ext cx="4356000" cy="5178960"/>
          </a:xfrm>
          <a:prstGeom prst="rect">
            <a:avLst/>
          </a:prstGeom>
          <a:ln w="0">
            <a:noFill/>
          </a:ln>
        </p:spPr>
      </p:pic>
      <p:sp>
        <p:nvSpPr>
          <p:cNvPr id="152" name=""/>
          <p:cNvSpPr/>
          <p:nvPr/>
        </p:nvSpPr>
        <p:spPr>
          <a:xfrm>
            <a:off x="8729640" y="6431040"/>
            <a:ext cx="477000" cy="418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DDD57F66-2D9F-4E3D-9C9F-C1D7612F5F33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D1E555F-1702-4B23-8F8B-CD04C32A22D4}" type="slidenum">
              <a:t>10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"/>
          <p:cNvSpPr/>
          <p:nvPr/>
        </p:nvSpPr>
        <p:spPr>
          <a:xfrm>
            <a:off x="0" y="620280"/>
            <a:ext cx="3322080" cy="41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MOTEUR BDD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3" name=""/>
          <p:cNvSpPr/>
          <p:nvPr/>
        </p:nvSpPr>
        <p:spPr>
          <a:xfrm>
            <a:off x="0" y="6438240"/>
            <a:ext cx="716400" cy="418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4CDB6776-D46C-4FE9-A0CD-5AF22A6B87F9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04" name="" descr=""/>
          <p:cNvPicPr/>
          <p:nvPr/>
        </p:nvPicPr>
        <p:blipFill>
          <a:blip r:embed="rId1"/>
          <a:stretch/>
        </p:blipFill>
        <p:spPr>
          <a:xfrm>
            <a:off x="515160" y="1621440"/>
            <a:ext cx="2566440" cy="4357440"/>
          </a:xfrm>
          <a:prstGeom prst="rect">
            <a:avLst/>
          </a:prstGeom>
          <a:ln w="0">
            <a:noFill/>
          </a:ln>
        </p:spPr>
      </p:pic>
      <p:sp>
        <p:nvSpPr>
          <p:cNvPr id="705" name=""/>
          <p:cNvSpPr/>
          <p:nvPr/>
        </p:nvSpPr>
        <p:spPr>
          <a:xfrm>
            <a:off x="363240" y="1195560"/>
            <a:ext cx="8443080" cy="345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1. Liste des protocoles, Barre de recherche, toutes les sections non catégorisées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06" name="" descr=""/>
          <p:cNvPicPr/>
          <p:nvPr/>
        </p:nvPicPr>
        <p:blipFill>
          <a:blip r:embed="rId2"/>
          <a:stretch/>
        </p:blipFill>
        <p:spPr>
          <a:xfrm>
            <a:off x="3804840" y="1634760"/>
            <a:ext cx="4761360" cy="3671640"/>
          </a:xfrm>
          <a:prstGeom prst="rect">
            <a:avLst/>
          </a:prstGeom>
          <a:ln w="0">
            <a:noFill/>
          </a:ln>
        </p:spPr>
      </p:pic>
      <p:sp>
        <p:nvSpPr>
          <p:cNvPr id="707" name=""/>
          <p:cNvSpPr/>
          <p:nvPr/>
        </p:nvSpPr>
        <p:spPr>
          <a:xfrm>
            <a:off x="3668400" y="5493600"/>
            <a:ext cx="5226480" cy="61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Vous connaissez le nom de l’étude et vous cherchez des informations dedans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2063627-24BD-4768-AEAE-E294BF0CAD64}" type="slidenum">
              <a:t>100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"/>
          <p:cNvSpPr/>
          <p:nvPr/>
        </p:nvSpPr>
        <p:spPr>
          <a:xfrm>
            <a:off x="0" y="620280"/>
            <a:ext cx="1238400" cy="41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MOTEUR MOT CLE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9" name=""/>
          <p:cNvSpPr/>
          <p:nvPr/>
        </p:nvSpPr>
        <p:spPr>
          <a:xfrm>
            <a:off x="0" y="6438240"/>
            <a:ext cx="716400" cy="418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3467D8BB-6DBA-4A58-8584-B65A98800BB3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0" name=""/>
          <p:cNvSpPr/>
          <p:nvPr/>
        </p:nvSpPr>
        <p:spPr>
          <a:xfrm>
            <a:off x="363240" y="1195560"/>
            <a:ext cx="831924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2. Mot Clé, toutes les sections catégorisées, par section, AND/OR et *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1" name=""/>
          <p:cNvSpPr/>
          <p:nvPr/>
        </p:nvSpPr>
        <p:spPr>
          <a:xfrm>
            <a:off x="5697360" y="3074400"/>
            <a:ext cx="3091320" cy="201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Vous cherchez une information précise dans un protocole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Une information quantitative sur l’ensemble des protocoles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12" name="" descr=""/>
          <p:cNvPicPr/>
          <p:nvPr/>
        </p:nvPicPr>
        <p:blipFill>
          <a:blip r:embed="rId1"/>
          <a:stretch/>
        </p:blipFill>
        <p:spPr>
          <a:xfrm>
            <a:off x="116640" y="2300760"/>
            <a:ext cx="5704200" cy="345744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DB2CDDD-4885-4F23-8525-FF431017B04D}" type="slidenum">
              <a:t>101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"/>
          <p:cNvSpPr/>
          <p:nvPr/>
        </p:nvSpPr>
        <p:spPr>
          <a:xfrm>
            <a:off x="0" y="620280"/>
            <a:ext cx="1238400" cy="41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MOTEUR SIMI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4" name=""/>
          <p:cNvSpPr/>
          <p:nvPr/>
        </p:nvSpPr>
        <p:spPr>
          <a:xfrm>
            <a:off x="0" y="6438240"/>
            <a:ext cx="716400" cy="418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F3DB324B-B72A-423F-A955-1E45A5C5F242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5" name=""/>
          <p:cNvSpPr/>
          <p:nvPr/>
        </p:nvSpPr>
        <p:spPr>
          <a:xfrm>
            <a:off x="1453320" y="773280"/>
            <a:ext cx="603252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3. Similarité, Sections triées et sélectionnées, thème/idée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16" name="" descr=""/>
          <p:cNvPicPr/>
          <p:nvPr/>
        </p:nvPicPr>
        <p:blipFill>
          <a:blip r:embed="rId1"/>
          <a:stretch/>
        </p:blipFill>
        <p:spPr>
          <a:xfrm>
            <a:off x="108000" y="1183680"/>
            <a:ext cx="2459880" cy="1233000"/>
          </a:xfrm>
          <a:prstGeom prst="rect">
            <a:avLst/>
          </a:prstGeom>
          <a:ln w="0">
            <a:noFill/>
          </a:ln>
        </p:spPr>
      </p:pic>
      <p:pic>
        <p:nvPicPr>
          <p:cNvPr id="717" name="" descr=""/>
          <p:cNvPicPr/>
          <p:nvPr/>
        </p:nvPicPr>
        <p:blipFill>
          <a:blip r:embed="rId2"/>
          <a:stretch/>
        </p:blipFill>
        <p:spPr>
          <a:xfrm>
            <a:off x="54000" y="2453760"/>
            <a:ext cx="4064400" cy="3595320"/>
          </a:xfrm>
          <a:prstGeom prst="rect">
            <a:avLst/>
          </a:prstGeom>
          <a:ln w="0">
            <a:noFill/>
          </a:ln>
        </p:spPr>
      </p:pic>
      <p:pic>
        <p:nvPicPr>
          <p:cNvPr id="718" name="" descr=""/>
          <p:cNvPicPr/>
          <p:nvPr/>
        </p:nvPicPr>
        <p:blipFill>
          <a:blip r:embed="rId3"/>
          <a:stretch/>
        </p:blipFill>
        <p:spPr>
          <a:xfrm>
            <a:off x="5483520" y="1294200"/>
            <a:ext cx="3516480" cy="3454920"/>
          </a:xfrm>
          <a:prstGeom prst="rect">
            <a:avLst/>
          </a:prstGeom>
          <a:ln w="0">
            <a:noFill/>
          </a:ln>
        </p:spPr>
      </p:pic>
      <p:pic>
        <p:nvPicPr>
          <p:cNvPr id="719" name="" descr=""/>
          <p:cNvPicPr/>
          <p:nvPr/>
        </p:nvPicPr>
        <p:blipFill>
          <a:blip r:embed="rId4"/>
          <a:stretch/>
        </p:blipFill>
        <p:spPr>
          <a:xfrm>
            <a:off x="4234680" y="4994640"/>
            <a:ext cx="4757760" cy="783360"/>
          </a:xfrm>
          <a:prstGeom prst="rect">
            <a:avLst/>
          </a:prstGeom>
          <a:ln w="0">
            <a:noFill/>
          </a:ln>
        </p:spPr>
      </p:pic>
      <p:sp>
        <p:nvSpPr>
          <p:cNvPr id="720" name=""/>
          <p:cNvSpPr/>
          <p:nvPr/>
        </p:nvSpPr>
        <p:spPr>
          <a:xfrm>
            <a:off x="2640240" y="1128240"/>
            <a:ext cx="2842200" cy="1369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Trouve les documents les plus pertinents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Basé sur la fréquence et la spécificité des mots.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3FBAA7B-F1D9-42C1-9B6A-49D3268FB686}" type="slidenum">
              <a:t>102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PlaceHolder 1"/>
          <p:cNvSpPr>
            <a:spLocks noGrp="1"/>
          </p:cNvSpPr>
          <p:nvPr>
            <p:ph/>
          </p:nvPr>
        </p:nvSpPr>
        <p:spPr>
          <a:xfrm>
            <a:off x="467640" y="5301360"/>
            <a:ext cx="5101560" cy="744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1400" spc="-1" strike="noStrike">
                <a:solidFill>
                  <a:schemeClr val="lt1"/>
                </a:solidFill>
                <a:latin typeface="Franklin Gothic Book"/>
                <a:ea typeface="Verdana"/>
              </a:rPr>
              <a:t>Service de Biostatistique et Information Médicale – Saint Louis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1400" spc="-1" strike="noStrike">
                <a:solidFill>
                  <a:schemeClr val="lt1"/>
                </a:solidFill>
                <a:latin typeface="Franklin Gothic Book"/>
                <a:ea typeface="Verdana"/>
              </a:rPr>
              <a:t>M2 MALIA </a:t>
            </a:r>
            <a:br>
              <a:rPr sz="1400"/>
            </a:br>
            <a:r>
              <a:rPr b="0" lang="fr-FR" sz="1400" spc="-1" strike="noStrike">
                <a:solidFill>
                  <a:schemeClr val="lt1"/>
                </a:solidFill>
                <a:latin typeface="Franklin Gothic Book"/>
                <a:ea typeface="Verdana"/>
              </a:rPr>
              <a:t>Université Lumière Lyon 2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2" name="Rectangle 2"/>
          <p:cNvSpPr/>
          <p:nvPr/>
        </p:nvSpPr>
        <p:spPr>
          <a:xfrm>
            <a:off x="1925640" y="748080"/>
            <a:ext cx="5281560" cy="5281560"/>
          </a:xfrm>
          <a:prstGeom prst="rect">
            <a:avLst/>
          </a:prstGeom>
          <a:blipFill rotWithShape="0">
            <a:blip r:embed="rId1">
              <a:alphaModFix amt="10000"/>
            </a:blip>
            <a:srcRect/>
            <a:stretch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chemeClr val="lt1"/>
              </a:solidFill>
              <a:latin typeface="Open Sans"/>
              <a:ea typeface="DejaVu Sans"/>
            </a:endParaRPr>
          </a:p>
        </p:txBody>
      </p:sp>
      <p:sp>
        <p:nvSpPr>
          <p:cNvPr id="723" name="PlaceHolder 2"/>
          <p:cNvSpPr>
            <a:spLocks noGrp="1"/>
          </p:cNvSpPr>
          <p:nvPr>
            <p:ph/>
          </p:nvPr>
        </p:nvSpPr>
        <p:spPr>
          <a:xfrm>
            <a:off x="467640" y="1211040"/>
            <a:ext cx="8197920" cy="2941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fr-FR" sz="4000" spc="-1" strike="noStrike">
                <a:solidFill>
                  <a:schemeClr val="lt1"/>
                </a:solidFill>
                <a:latin typeface="Franklin Gothic Book"/>
                <a:ea typeface="Verdana"/>
              </a:rPr>
              <a:t>Moteur de recherche sur les protocoles</a:t>
            </a:r>
            <a:endParaRPr b="0" lang="fr-FR" sz="40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fr-FR" sz="2400" spc="-1" strike="noStrike">
                <a:solidFill>
                  <a:schemeClr val="lt1"/>
                </a:solidFill>
                <a:latin typeface="Franklin Gothic Book"/>
                <a:ea typeface="Verdana"/>
              </a:rPr>
              <a:t>Date : 28/03</a:t>
            </a: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4" name="Espace réservé du texte 3"/>
          <p:cNvSpPr/>
          <p:nvPr/>
        </p:nvSpPr>
        <p:spPr>
          <a:xfrm>
            <a:off x="5570280" y="5121720"/>
            <a:ext cx="3418920" cy="76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r" defTabSz="914400">
              <a:lnSpc>
                <a:spcPct val="100000"/>
              </a:lnSpc>
              <a:tabLst>
                <a:tab algn="l" pos="0"/>
              </a:tabLst>
            </a:pPr>
            <a:r>
              <a:rPr b="0" lang="fr-FR" sz="1400" spc="-1" strike="noStrike">
                <a:solidFill>
                  <a:schemeClr val="lt1"/>
                </a:solidFill>
                <a:latin typeface="Franklin Gothic Book"/>
                <a:ea typeface="Verdana"/>
              </a:rPr>
              <a:t>Date du projet : 24/03/2025 au 29/08/2025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algn="r" defTabSz="914400">
              <a:lnSpc>
                <a:spcPct val="100000"/>
              </a:lnSpc>
              <a:tabLst>
                <a:tab algn="l" pos="0"/>
              </a:tabLst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algn="r" defTabSz="914400">
              <a:lnSpc>
                <a:spcPct val="100000"/>
              </a:lnSpc>
              <a:tabLst>
                <a:tab algn="l" pos="0"/>
              </a:tabLst>
            </a:pPr>
            <a:r>
              <a:rPr b="0" lang="fr-FR" sz="1400" spc="-1" strike="noStrike">
                <a:solidFill>
                  <a:schemeClr val="lt1"/>
                </a:solidFill>
                <a:latin typeface="Franklin Gothic Book"/>
                <a:ea typeface="Verdana"/>
              </a:rPr>
              <a:t>Dematini Loris 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algn="r" defTabSz="914400">
              <a:lnSpc>
                <a:spcPct val="100000"/>
              </a:lnSpc>
              <a:tabLst>
                <a:tab algn="l" pos="0"/>
              </a:tabLst>
            </a:pPr>
            <a:r>
              <a:rPr b="0" lang="fr-FR" sz="1400" spc="-1" strike="noStrike">
                <a:solidFill>
                  <a:schemeClr val="lt1"/>
                </a:solidFill>
                <a:latin typeface="Franklin Gothic Book"/>
                <a:ea typeface="Verdana"/>
              </a:rPr>
              <a:t>Hassanaly Olivier 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5" name=""/>
          <p:cNvSpPr/>
          <p:nvPr/>
        </p:nvSpPr>
        <p:spPr>
          <a:xfrm>
            <a:off x="0" y="6458760"/>
            <a:ext cx="823320" cy="398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79963ED5-075F-4E4A-94B1-ABC7D23200DE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B9D019B-C7FA-4AA4-9FCB-BF669240DAE4}" type="slidenum">
              <a:t>103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"/>
          <p:cNvSpPr/>
          <p:nvPr/>
        </p:nvSpPr>
        <p:spPr>
          <a:xfrm>
            <a:off x="0" y="620640"/>
            <a:ext cx="1710000" cy="36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fr-FR" sz="1800" spc="-1" strike="noStrike">
                <a:solidFill>
                  <a:srgbClr val="000000"/>
                </a:solidFill>
                <a:latin typeface="Arial"/>
              </a:rPr>
              <a:t>SOMMAIRE</a:t>
            </a:r>
            <a:endParaRPr b="1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1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7" name=""/>
          <p:cNvSpPr txBox="1"/>
          <p:nvPr/>
        </p:nvSpPr>
        <p:spPr>
          <a:xfrm>
            <a:off x="1423440" y="1399680"/>
            <a:ext cx="5883120" cy="3526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1. Présentation de la base de données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2. Extraction du texte des PDF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3. Différents moteurs de recherche et démonstrations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  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-BDD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  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-Moteur par Mot-Clé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  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-M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oteur par similarité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4. Explication détaillé du moteur par similarité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  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-Preprocessing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  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-TFIDF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  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-Similarité Cosine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53FE47B-71B2-41BB-805A-1957DA9ECA53}" type="slidenum">
              <a:t>104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"/>
          <p:cNvSpPr/>
          <p:nvPr/>
        </p:nvSpPr>
        <p:spPr>
          <a:xfrm>
            <a:off x="4910400" y="638280"/>
            <a:ext cx="3409200" cy="889200"/>
          </a:xfrm>
          <a:prstGeom prst="ellipse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250 études à l’URC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9" name=""/>
          <p:cNvSpPr/>
          <p:nvPr/>
        </p:nvSpPr>
        <p:spPr>
          <a:xfrm>
            <a:off x="3987000" y="2410200"/>
            <a:ext cx="585000" cy="48744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0" name=""/>
          <p:cNvSpPr/>
          <p:nvPr/>
        </p:nvSpPr>
        <p:spPr>
          <a:xfrm>
            <a:off x="4004640" y="2685600"/>
            <a:ext cx="3589200" cy="1429200"/>
          </a:xfrm>
          <a:prstGeom prst="ellipse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73</a:t>
            </a:r>
            <a:r>
              <a:rPr b="0" lang="fr-FR" sz="1800" spc="-1" strike="noStrike" baseline="33000">
                <a:solidFill>
                  <a:srgbClr val="000000"/>
                </a:solidFill>
                <a:latin typeface="Arial"/>
              </a:rPr>
              <a:t> 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essais cliniques ou RIPH1 avec inclusions au moins commencées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1" name=""/>
          <p:cNvSpPr/>
          <p:nvPr/>
        </p:nvSpPr>
        <p:spPr>
          <a:xfrm>
            <a:off x="5792400" y="4114800"/>
            <a:ext cx="0" cy="32436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2" name=""/>
          <p:cNvSpPr/>
          <p:nvPr/>
        </p:nvSpPr>
        <p:spPr>
          <a:xfrm>
            <a:off x="177120" y="4102560"/>
            <a:ext cx="2355480" cy="1234800"/>
          </a:xfrm>
          <a:prstGeom prst="ellipse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Etudes en français ou promoteur non APHP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3" name=""/>
          <p:cNvSpPr/>
          <p:nvPr/>
        </p:nvSpPr>
        <p:spPr>
          <a:xfrm flipH="1">
            <a:off x="2587320" y="3747960"/>
            <a:ext cx="1621440" cy="85068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-45000" bIns="-4500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4" name=""/>
          <p:cNvSpPr/>
          <p:nvPr/>
        </p:nvSpPr>
        <p:spPr>
          <a:xfrm>
            <a:off x="3519360" y="4421520"/>
            <a:ext cx="4605120" cy="1674000"/>
          </a:xfrm>
          <a:prstGeom prst="ellipse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40 PDF d’essais cliniques ou RIPH1 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avec inclusions au moins commencées en anglais avec un tableau de summary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5" name=""/>
          <p:cNvSpPr/>
          <p:nvPr/>
        </p:nvSpPr>
        <p:spPr>
          <a:xfrm>
            <a:off x="0" y="620640"/>
            <a:ext cx="2693520" cy="345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fr-FR" sz="1800" spc="-1" strike="noStrike">
                <a:solidFill>
                  <a:srgbClr val="000000"/>
                </a:solidFill>
                <a:latin typeface="Arial"/>
              </a:rPr>
              <a:t>BASE DE DONNÉES</a:t>
            </a:r>
            <a:endParaRPr b="1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6" name=""/>
          <p:cNvSpPr/>
          <p:nvPr/>
        </p:nvSpPr>
        <p:spPr>
          <a:xfrm>
            <a:off x="0" y="6437160"/>
            <a:ext cx="823320" cy="398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DAC32329-16B1-42F3-876F-5D9D23C09988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7" name=""/>
          <p:cNvSpPr/>
          <p:nvPr/>
        </p:nvSpPr>
        <p:spPr>
          <a:xfrm>
            <a:off x="1259640" y="1192320"/>
            <a:ext cx="3321000" cy="1377360"/>
          </a:xfrm>
          <a:prstGeom prst="ellipse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105 Essais cliniques ou RIPH1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8" name=""/>
          <p:cNvSpPr/>
          <p:nvPr/>
        </p:nvSpPr>
        <p:spPr>
          <a:xfrm flipH="1">
            <a:off x="4572000" y="1320480"/>
            <a:ext cx="584640" cy="34524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FDD39C3-55F7-45D9-86CD-7B15336C28FF}" type="slidenum">
              <a:t>105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"/>
          <p:cNvSpPr/>
          <p:nvPr/>
        </p:nvSpPr>
        <p:spPr>
          <a:xfrm>
            <a:off x="0" y="620640"/>
            <a:ext cx="2213280" cy="41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fr-FR" sz="1800" spc="-1" strike="noStrike">
                <a:solidFill>
                  <a:srgbClr val="000000"/>
                </a:solidFill>
                <a:latin typeface="Arial"/>
              </a:rPr>
              <a:t>PDF EXTRACTION</a:t>
            </a:r>
            <a:endParaRPr b="1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1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0" name=""/>
          <p:cNvSpPr/>
          <p:nvPr/>
        </p:nvSpPr>
        <p:spPr>
          <a:xfrm>
            <a:off x="0" y="6438240"/>
            <a:ext cx="716400" cy="418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3168E0A0-C236-4F61-908C-72EEBB2D2F16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1" name=""/>
          <p:cNvSpPr/>
          <p:nvPr/>
        </p:nvSpPr>
        <p:spPr>
          <a:xfrm>
            <a:off x="3649680" y="3375360"/>
            <a:ext cx="2799000" cy="206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Extraction dans un JSON des sections et des contenus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Tri des sections dans des sections générales avec Clotilde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42" name="" descr=""/>
          <p:cNvPicPr/>
          <p:nvPr/>
        </p:nvPicPr>
        <p:blipFill>
          <a:blip r:embed="rId1"/>
          <a:srcRect l="3898" t="5279" r="15015" b="0"/>
          <a:stretch/>
        </p:blipFill>
        <p:spPr>
          <a:xfrm>
            <a:off x="72000" y="1000080"/>
            <a:ext cx="3345120" cy="5058360"/>
          </a:xfrm>
          <a:prstGeom prst="rect">
            <a:avLst/>
          </a:prstGeom>
          <a:ln w="0">
            <a:noFill/>
          </a:ln>
        </p:spPr>
      </p:pic>
      <p:pic>
        <p:nvPicPr>
          <p:cNvPr id="743" name="" descr=""/>
          <p:cNvPicPr/>
          <p:nvPr/>
        </p:nvPicPr>
        <p:blipFill>
          <a:blip r:embed="rId2"/>
          <a:stretch/>
        </p:blipFill>
        <p:spPr>
          <a:xfrm>
            <a:off x="3481560" y="699120"/>
            <a:ext cx="5561640" cy="2497680"/>
          </a:xfrm>
          <a:prstGeom prst="rect">
            <a:avLst/>
          </a:prstGeom>
          <a:ln w="0">
            <a:noFill/>
          </a:ln>
        </p:spPr>
      </p:pic>
      <p:pic>
        <p:nvPicPr>
          <p:cNvPr id="744" name="" descr=""/>
          <p:cNvPicPr/>
          <p:nvPr/>
        </p:nvPicPr>
        <p:blipFill>
          <a:blip r:embed="rId3"/>
          <a:stretch/>
        </p:blipFill>
        <p:spPr>
          <a:xfrm>
            <a:off x="6795360" y="3288960"/>
            <a:ext cx="2161800" cy="265212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77F27FF-4926-4C72-8660-BBEC564851BA}" type="slidenum">
              <a:t>106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"/>
          <p:cNvSpPr/>
          <p:nvPr/>
        </p:nvSpPr>
        <p:spPr>
          <a:xfrm>
            <a:off x="0" y="620280"/>
            <a:ext cx="3535200" cy="44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MOTEURS DE RECHERCHE</a:t>
            </a:r>
            <a:endParaRPr b="1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1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6" name=""/>
          <p:cNvSpPr/>
          <p:nvPr/>
        </p:nvSpPr>
        <p:spPr>
          <a:xfrm>
            <a:off x="0" y="6438240"/>
            <a:ext cx="716400" cy="418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76792045-C532-4FA4-B11E-1997BA6A9BE8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7" name=""/>
          <p:cNvSpPr/>
          <p:nvPr/>
        </p:nvSpPr>
        <p:spPr>
          <a:xfrm>
            <a:off x="4988160" y="1137240"/>
            <a:ext cx="2842200" cy="1369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Vous cherchez les documents les plus pertinents basé sur la fréquence et la pertinence d’un terme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48" name="" descr=""/>
          <p:cNvPicPr/>
          <p:nvPr/>
        </p:nvPicPr>
        <p:blipFill>
          <a:blip r:embed="rId1"/>
          <a:stretch/>
        </p:blipFill>
        <p:spPr>
          <a:xfrm>
            <a:off x="236520" y="2195640"/>
            <a:ext cx="3097080" cy="2172960"/>
          </a:xfrm>
          <a:prstGeom prst="rect">
            <a:avLst/>
          </a:prstGeom>
          <a:ln w="0">
            <a:noFill/>
          </a:ln>
        </p:spPr>
      </p:pic>
      <p:sp>
        <p:nvSpPr>
          <p:cNvPr id="749" name=""/>
          <p:cNvSpPr/>
          <p:nvPr/>
        </p:nvSpPr>
        <p:spPr>
          <a:xfrm flipV="1">
            <a:off x="1523880" y="1958400"/>
            <a:ext cx="3322800" cy="1461960"/>
          </a:xfrm>
          <a:prstGeom prst="line">
            <a:avLst/>
          </a:prstGeom>
          <a:ln w="38160">
            <a:solidFill>
              <a:srgbClr val="5983b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108720" rIns="108720" tIns="63720" bIns="6372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0" name=""/>
          <p:cNvSpPr/>
          <p:nvPr/>
        </p:nvSpPr>
        <p:spPr>
          <a:xfrm>
            <a:off x="1949040" y="4084920"/>
            <a:ext cx="2738160" cy="1045440"/>
          </a:xfrm>
          <a:prstGeom prst="line">
            <a:avLst/>
          </a:prstGeom>
          <a:ln w="38160">
            <a:solidFill>
              <a:srgbClr val="5983b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108720" rIns="108720" tIns="63720" bIns="6372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1" name=""/>
          <p:cNvSpPr/>
          <p:nvPr/>
        </p:nvSpPr>
        <p:spPr>
          <a:xfrm flipV="1">
            <a:off x="1320120" y="3632760"/>
            <a:ext cx="3446640" cy="133200"/>
          </a:xfrm>
          <a:prstGeom prst="line">
            <a:avLst/>
          </a:prstGeom>
          <a:ln w="38160">
            <a:solidFill>
              <a:srgbClr val="5983b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108720" rIns="108720" tIns="63720" bIns="6372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2" name=""/>
          <p:cNvSpPr/>
          <p:nvPr/>
        </p:nvSpPr>
        <p:spPr>
          <a:xfrm>
            <a:off x="4957200" y="2833560"/>
            <a:ext cx="3233880" cy="149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Vous cherchez une information précise dans un protocole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Une information quantitative sur l’ensemble des protocoles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3" name=""/>
          <p:cNvSpPr/>
          <p:nvPr/>
        </p:nvSpPr>
        <p:spPr>
          <a:xfrm>
            <a:off x="4687200" y="4838400"/>
            <a:ext cx="4394520" cy="61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Vous connaissez le nom de l’étude et vous cherchez des informations dedans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650AE55-8AF1-4579-8000-AF859476DE30}" type="slidenum">
              <a:t>107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"/>
          <p:cNvSpPr/>
          <p:nvPr/>
        </p:nvSpPr>
        <p:spPr>
          <a:xfrm>
            <a:off x="0" y="629280"/>
            <a:ext cx="1787760" cy="396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PREPROCESS</a:t>
            </a:r>
            <a:endParaRPr b="1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1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5" name=""/>
          <p:cNvSpPr/>
          <p:nvPr/>
        </p:nvSpPr>
        <p:spPr>
          <a:xfrm>
            <a:off x="8425440" y="6485400"/>
            <a:ext cx="716400" cy="418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147A0655-B5CC-41DA-9B57-128287263AF2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56" name="" descr=""/>
          <p:cNvPicPr/>
          <p:nvPr/>
        </p:nvPicPr>
        <p:blipFill>
          <a:blip r:embed="rId1"/>
          <a:stretch/>
        </p:blipFill>
        <p:spPr>
          <a:xfrm>
            <a:off x="8640" y="1116000"/>
            <a:ext cx="9073080" cy="489168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EFDB66B-FEA6-49F7-8D5A-5B58654632CC}" type="slidenum">
              <a:t>108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"/>
          <p:cNvSpPr/>
          <p:nvPr/>
        </p:nvSpPr>
        <p:spPr>
          <a:xfrm>
            <a:off x="0" y="620280"/>
            <a:ext cx="981360" cy="387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fr-FR" sz="1800" spc="-1" strike="noStrike">
                <a:solidFill>
                  <a:srgbClr val="000000"/>
                </a:solidFill>
                <a:latin typeface="Arial"/>
              </a:rPr>
              <a:t>TFIDF</a:t>
            </a:r>
            <a:endParaRPr b="1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1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8" name=""/>
          <p:cNvSpPr/>
          <p:nvPr/>
        </p:nvSpPr>
        <p:spPr>
          <a:xfrm>
            <a:off x="8425440" y="6485400"/>
            <a:ext cx="716400" cy="418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091C3304-CDC3-47E0-B10E-ADD0C5181BD4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59" name="" descr=""/>
          <p:cNvPicPr/>
          <p:nvPr/>
        </p:nvPicPr>
        <p:blipFill>
          <a:blip r:embed="rId1"/>
          <a:stretch/>
        </p:blipFill>
        <p:spPr>
          <a:xfrm>
            <a:off x="606960" y="1264680"/>
            <a:ext cx="7584480" cy="417456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EDD1F22-B4E1-4733-885A-47D5C29B20BE}" type="slidenum">
              <a:t>109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" descr=""/>
          <p:cNvPicPr/>
          <p:nvPr/>
        </p:nvPicPr>
        <p:blipFill>
          <a:blip r:embed="rId1"/>
          <a:stretch/>
        </p:blipFill>
        <p:spPr>
          <a:xfrm>
            <a:off x="4548240" y="696960"/>
            <a:ext cx="4082040" cy="2893320"/>
          </a:xfrm>
          <a:prstGeom prst="rect">
            <a:avLst/>
          </a:prstGeom>
          <a:ln w="0">
            <a:noFill/>
          </a:ln>
        </p:spPr>
      </p:pic>
      <p:sp>
        <p:nvSpPr>
          <p:cNvPr id="154" name=""/>
          <p:cNvSpPr/>
          <p:nvPr/>
        </p:nvSpPr>
        <p:spPr>
          <a:xfrm>
            <a:off x="360000" y="900000"/>
            <a:ext cx="3950280" cy="890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extrait tous les paragraphes pour  chaque titre présent dans chaque DOCX.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55" name="" descr=""/>
          <p:cNvPicPr/>
          <p:nvPr/>
        </p:nvPicPr>
        <p:blipFill>
          <a:blip r:embed="rId2"/>
          <a:stretch/>
        </p:blipFill>
        <p:spPr>
          <a:xfrm>
            <a:off x="180000" y="3683880"/>
            <a:ext cx="8494560" cy="2390400"/>
          </a:xfrm>
          <a:prstGeom prst="rect">
            <a:avLst/>
          </a:prstGeom>
          <a:ln w="0">
            <a:noFill/>
          </a:ln>
        </p:spPr>
      </p:pic>
      <p:sp>
        <p:nvSpPr>
          <p:cNvPr id="156" name=""/>
          <p:cNvSpPr/>
          <p:nvPr/>
        </p:nvSpPr>
        <p:spPr>
          <a:xfrm>
            <a:off x="360000" y="3240000"/>
            <a:ext cx="3950280" cy="350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filtre les titres qui nous intéresse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7" name=""/>
          <p:cNvSpPr/>
          <p:nvPr/>
        </p:nvSpPr>
        <p:spPr>
          <a:xfrm>
            <a:off x="8730000" y="6431400"/>
            <a:ext cx="477000" cy="418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EFFD91BD-D0D0-4A44-A98E-071A3914024E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AB5AD6B-3EB5-4488-AA09-1B8BF082236C}" type="slidenum">
              <a:t>11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"/>
          <p:cNvSpPr/>
          <p:nvPr/>
        </p:nvSpPr>
        <p:spPr>
          <a:xfrm>
            <a:off x="0" y="620280"/>
            <a:ext cx="981360" cy="387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TFIDF</a:t>
            </a:r>
            <a:endParaRPr b="1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1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1" name=""/>
          <p:cNvSpPr/>
          <p:nvPr/>
        </p:nvSpPr>
        <p:spPr>
          <a:xfrm>
            <a:off x="8425440" y="6485400"/>
            <a:ext cx="716400" cy="418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E632B9B0-6ABF-4192-B1E4-63CB63C451F6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62" name="" descr=""/>
          <p:cNvPicPr/>
          <p:nvPr/>
        </p:nvPicPr>
        <p:blipFill>
          <a:blip r:embed="rId1"/>
          <a:stretch/>
        </p:blipFill>
        <p:spPr>
          <a:xfrm>
            <a:off x="51840" y="1009080"/>
            <a:ext cx="7859520" cy="444384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24C54B4-6A75-4C57-9371-3A88A0CD5EC9}" type="slidenum">
              <a:t>110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"/>
          <p:cNvSpPr/>
          <p:nvPr/>
        </p:nvSpPr>
        <p:spPr>
          <a:xfrm>
            <a:off x="0" y="620280"/>
            <a:ext cx="981360" cy="387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TFIDF</a:t>
            </a:r>
            <a:endParaRPr b="1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1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4" name=""/>
          <p:cNvSpPr/>
          <p:nvPr/>
        </p:nvSpPr>
        <p:spPr>
          <a:xfrm>
            <a:off x="8425440" y="6485400"/>
            <a:ext cx="716400" cy="418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E0C353F7-47F0-4A99-91D0-38B3929A09BB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65" name="" descr=""/>
          <p:cNvPicPr/>
          <p:nvPr/>
        </p:nvPicPr>
        <p:blipFill>
          <a:blip r:embed="rId1"/>
          <a:stretch/>
        </p:blipFill>
        <p:spPr>
          <a:xfrm>
            <a:off x="338760" y="1009080"/>
            <a:ext cx="7847280" cy="4359240"/>
          </a:xfrm>
          <a:prstGeom prst="rect">
            <a:avLst/>
          </a:prstGeom>
          <a:ln w="0">
            <a:noFill/>
          </a:ln>
        </p:spPr>
      </p:pic>
      <p:sp>
        <p:nvSpPr>
          <p:cNvPr id="766" name=""/>
          <p:cNvSpPr/>
          <p:nvPr/>
        </p:nvSpPr>
        <p:spPr>
          <a:xfrm>
            <a:off x="6379560" y="5457960"/>
            <a:ext cx="1717560" cy="345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Matrice Sparse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70CB23B-9CF2-4F92-8232-AA49FC47F5E0}" type="slidenum">
              <a:t>111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"/>
          <p:cNvSpPr/>
          <p:nvPr/>
        </p:nvSpPr>
        <p:spPr>
          <a:xfrm>
            <a:off x="0" y="611640"/>
            <a:ext cx="2647440" cy="41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fr-FR" sz="1800" spc="-1" strike="noStrike">
                <a:solidFill>
                  <a:srgbClr val="000000"/>
                </a:solidFill>
                <a:latin typeface="Arial"/>
              </a:rPr>
              <a:t>SIMILARITÉ COSINUS</a:t>
            </a:r>
            <a:endParaRPr b="1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1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8" name=""/>
          <p:cNvSpPr/>
          <p:nvPr/>
        </p:nvSpPr>
        <p:spPr>
          <a:xfrm>
            <a:off x="8425440" y="6485400"/>
            <a:ext cx="716400" cy="418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A3AA9794-AB5A-4350-86C7-7E2C617885F0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69" name="" descr=""/>
          <p:cNvPicPr/>
          <p:nvPr/>
        </p:nvPicPr>
        <p:blipFill>
          <a:blip r:embed="rId1"/>
          <a:stretch/>
        </p:blipFill>
        <p:spPr>
          <a:xfrm>
            <a:off x="373320" y="1812240"/>
            <a:ext cx="3235680" cy="2725200"/>
          </a:xfrm>
          <a:prstGeom prst="rect">
            <a:avLst/>
          </a:prstGeom>
          <a:ln w="0">
            <a:noFill/>
          </a:ln>
        </p:spPr>
      </p:pic>
      <p:pic>
        <p:nvPicPr>
          <p:cNvPr id="770" name="" descr=""/>
          <p:cNvPicPr/>
          <p:nvPr/>
        </p:nvPicPr>
        <p:blipFill>
          <a:blip r:embed="rId2"/>
          <a:stretch/>
        </p:blipFill>
        <p:spPr>
          <a:xfrm>
            <a:off x="3881520" y="2640240"/>
            <a:ext cx="2406600" cy="912960"/>
          </a:xfrm>
          <a:prstGeom prst="rect">
            <a:avLst/>
          </a:prstGeom>
          <a:ln w="0">
            <a:noFill/>
          </a:ln>
        </p:spPr>
      </p:pic>
      <p:sp>
        <p:nvSpPr>
          <p:cNvPr id="771" name=""/>
          <p:cNvSpPr/>
          <p:nvPr/>
        </p:nvSpPr>
        <p:spPr>
          <a:xfrm>
            <a:off x="0" y="4777560"/>
            <a:ext cx="4411440" cy="379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Similarité Cosinus &gt; Distance euclidienne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2" name=""/>
          <p:cNvSpPr/>
          <p:nvPr/>
        </p:nvSpPr>
        <p:spPr>
          <a:xfrm>
            <a:off x="6361560" y="2887560"/>
            <a:ext cx="2586240" cy="61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A = Vecteur Document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B = Vecteur Requête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73" name="" descr=""/>
          <p:cNvPicPr/>
          <p:nvPr/>
        </p:nvPicPr>
        <p:blipFill>
          <a:blip r:embed="rId3"/>
          <a:stretch/>
        </p:blipFill>
        <p:spPr>
          <a:xfrm>
            <a:off x="4544640" y="4127760"/>
            <a:ext cx="1886760" cy="460080"/>
          </a:xfrm>
          <a:prstGeom prst="rect">
            <a:avLst/>
          </a:prstGeom>
          <a:ln w="0">
            <a:noFill/>
          </a:ln>
        </p:spPr>
      </p:pic>
      <p:sp>
        <p:nvSpPr>
          <p:cNvPr id="774" name=""/>
          <p:cNvSpPr txBox="1"/>
          <p:nvPr/>
        </p:nvSpPr>
        <p:spPr>
          <a:xfrm>
            <a:off x="3819240" y="4241160"/>
            <a:ext cx="72540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dogs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5" name=""/>
          <p:cNvSpPr txBox="1"/>
          <p:nvPr/>
        </p:nvSpPr>
        <p:spPr>
          <a:xfrm>
            <a:off x="97200" y="1125360"/>
            <a:ext cx="420012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Requête simple : « dogs »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6" name=""/>
          <p:cNvSpPr txBox="1"/>
          <p:nvPr/>
        </p:nvSpPr>
        <p:spPr>
          <a:xfrm>
            <a:off x="4563360" y="3675960"/>
            <a:ext cx="1949400" cy="3898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d1        d2       d3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7" name=""/>
          <p:cNvSpPr txBox="1"/>
          <p:nvPr/>
        </p:nvSpPr>
        <p:spPr>
          <a:xfrm>
            <a:off x="4314960" y="806400"/>
            <a:ext cx="353520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Calculons le TFIDF de la requête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8" name=""/>
          <p:cNvSpPr txBox="1"/>
          <p:nvPr/>
        </p:nvSpPr>
        <p:spPr>
          <a:xfrm>
            <a:off x="4359240" y="1293840"/>
            <a:ext cx="390744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TF = 1/1 = 1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9" name=""/>
          <p:cNvSpPr txBox="1"/>
          <p:nvPr/>
        </p:nvSpPr>
        <p:spPr>
          <a:xfrm>
            <a:off x="4376880" y="1728000"/>
            <a:ext cx="246348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IDF = log(4/3) = 0.287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0" name=""/>
          <p:cNvSpPr txBox="1"/>
          <p:nvPr/>
        </p:nvSpPr>
        <p:spPr>
          <a:xfrm>
            <a:off x="4412520" y="2197440"/>
            <a:ext cx="4155480" cy="354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fr-FR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Matrice de Dogs = [0,0,0,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0.287,0...]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81" name="" descr=""/>
          <p:cNvPicPr/>
          <p:nvPr/>
        </p:nvPicPr>
        <p:blipFill>
          <a:blip r:embed="rId4"/>
          <a:stretch/>
        </p:blipFill>
        <p:spPr>
          <a:xfrm>
            <a:off x="6844680" y="4062240"/>
            <a:ext cx="2132640" cy="1803600"/>
          </a:xfrm>
          <a:prstGeom prst="rect">
            <a:avLst/>
          </a:prstGeom>
          <a:ln w="0">
            <a:noFill/>
          </a:ln>
        </p:spPr>
      </p:pic>
      <p:sp>
        <p:nvSpPr>
          <p:cNvPr id="782" name=""/>
          <p:cNvSpPr txBox="1"/>
          <p:nvPr/>
        </p:nvSpPr>
        <p:spPr>
          <a:xfrm>
            <a:off x="6769440" y="3703680"/>
            <a:ext cx="2277000" cy="358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Document 2 x Query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3" name=""/>
          <p:cNvSpPr txBox="1"/>
          <p:nvPr/>
        </p:nvSpPr>
        <p:spPr>
          <a:xfrm>
            <a:off x="203760" y="5502600"/>
            <a:ext cx="6406200" cy="6109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calcule pour le document 3 et on trie les résultats pour afficher le meilleur document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FA77752-714D-43E8-A827-71499647BC39}" type="slidenum">
              <a:t>112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"/>
          <p:cNvSpPr/>
          <p:nvPr/>
        </p:nvSpPr>
        <p:spPr>
          <a:xfrm>
            <a:off x="0" y="637920"/>
            <a:ext cx="2656080" cy="370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DÉMONSTRATION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5" name=""/>
          <p:cNvSpPr/>
          <p:nvPr/>
        </p:nvSpPr>
        <p:spPr>
          <a:xfrm>
            <a:off x="8425440" y="6485400"/>
            <a:ext cx="716400" cy="418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FD226D4E-1B4B-4E2B-AD52-162F95764E13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6" name=""/>
          <p:cNvSpPr/>
          <p:nvPr/>
        </p:nvSpPr>
        <p:spPr>
          <a:xfrm>
            <a:off x="1027800" y="1559880"/>
            <a:ext cx="6760440" cy="3641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Exemple mot idée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GVHD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Breast Cancer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a trial controled with bd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37324B9-5619-406C-AB91-2D7EF9B84A05}" type="slidenum">
              <a:t>113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"/>
          <p:cNvSpPr/>
          <p:nvPr/>
        </p:nvSpPr>
        <p:spPr>
          <a:xfrm>
            <a:off x="540000" y="1080000"/>
            <a:ext cx="3410280" cy="890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fusionne tous les paragraphes sous chaque Section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59" name="" descr=""/>
          <p:cNvPicPr/>
          <p:nvPr/>
        </p:nvPicPr>
        <p:blipFill>
          <a:blip r:embed="rId1"/>
          <a:stretch/>
        </p:blipFill>
        <p:spPr>
          <a:xfrm>
            <a:off x="3816000" y="684000"/>
            <a:ext cx="3914280" cy="1780560"/>
          </a:xfrm>
          <a:prstGeom prst="rect">
            <a:avLst/>
          </a:prstGeom>
          <a:ln w="0">
            <a:noFill/>
          </a:ln>
        </p:spPr>
      </p:pic>
      <p:sp>
        <p:nvSpPr>
          <p:cNvPr id="160" name=""/>
          <p:cNvSpPr/>
          <p:nvPr/>
        </p:nvSpPr>
        <p:spPr>
          <a:xfrm>
            <a:off x="540000" y="2880000"/>
            <a:ext cx="3590280" cy="1430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fait l’hypothèse qu’il y a des mots à enlever pour rendre le texte plus propre. 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Stopwords, mot trop fréquents, etc.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61" name="" descr=""/>
          <p:cNvPicPr/>
          <p:nvPr/>
        </p:nvPicPr>
        <p:blipFill>
          <a:blip r:embed="rId2"/>
          <a:stretch/>
        </p:blipFill>
        <p:spPr>
          <a:xfrm>
            <a:off x="669600" y="4680000"/>
            <a:ext cx="6700680" cy="350280"/>
          </a:xfrm>
          <a:prstGeom prst="rect">
            <a:avLst/>
          </a:prstGeom>
          <a:ln w="0">
            <a:noFill/>
          </a:ln>
        </p:spPr>
      </p:pic>
      <p:sp>
        <p:nvSpPr>
          <p:cNvPr id="162" name=""/>
          <p:cNvSpPr/>
          <p:nvPr/>
        </p:nvSpPr>
        <p:spPr>
          <a:xfrm>
            <a:off x="8730000" y="6431400"/>
            <a:ext cx="477000" cy="418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20EA9DCD-9F87-47A2-8F7F-A47E359FEE50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6A560AF-0125-41AE-8F10-4E0545B5A356}" type="slidenum">
              <a:t>12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"/>
          <p:cNvSpPr/>
          <p:nvPr/>
        </p:nvSpPr>
        <p:spPr>
          <a:xfrm>
            <a:off x="576000" y="1306440"/>
            <a:ext cx="8090280" cy="530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regarde alors la fréquence d’apparitions des termes par Section et Total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64" name="" descr=""/>
          <p:cNvPicPr/>
          <p:nvPr/>
        </p:nvPicPr>
        <p:blipFill>
          <a:blip r:embed="rId1"/>
          <a:stretch/>
        </p:blipFill>
        <p:spPr>
          <a:xfrm>
            <a:off x="0" y="1846440"/>
            <a:ext cx="9133920" cy="2579400"/>
          </a:xfrm>
          <a:prstGeom prst="rect">
            <a:avLst/>
          </a:prstGeom>
          <a:ln w="0">
            <a:noFill/>
          </a:ln>
        </p:spPr>
      </p:pic>
      <p:sp>
        <p:nvSpPr>
          <p:cNvPr id="165" name=""/>
          <p:cNvSpPr/>
          <p:nvPr/>
        </p:nvSpPr>
        <p:spPr>
          <a:xfrm>
            <a:off x="936000" y="4680000"/>
            <a:ext cx="7190280" cy="710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Par exemple ici, patient(s), study, trial, clinical, le reste peut donner une importance au texte.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66" name="" descr=""/>
          <p:cNvPicPr/>
          <p:nvPr/>
        </p:nvPicPr>
        <p:blipFill>
          <a:blip r:embed="rId2"/>
          <a:stretch/>
        </p:blipFill>
        <p:spPr>
          <a:xfrm>
            <a:off x="862200" y="5336640"/>
            <a:ext cx="7310520" cy="710280"/>
          </a:xfrm>
          <a:prstGeom prst="rect">
            <a:avLst/>
          </a:prstGeom>
          <a:ln w="0">
            <a:noFill/>
          </a:ln>
        </p:spPr>
      </p:pic>
      <p:sp>
        <p:nvSpPr>
          <p:cNvPr id="167" name=""/>
          <p:cNvSpPr/>
          <p:nvPr/>
        </p:nvSpPr>
        <p:spPr>
          <a:xfrm>
            <a:off x="8730000" y="6431400"/>
            <a:ext cx="477000" cy="418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5E4CC327-78B0-426D-AA42-03EB23CA172B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F84267E-C780-4285-911B-C79C0CA4E233}" type="slidenum">
              <a:t>13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"/>
          <p:cNvSpPr/>
          <p:nvPr/>
        </p:nvSpPr>
        <p:spPr>
          <a:xfrm>
            <a:off x="540000" y="900000"/>
            <a:ext cx="2690280" cy="530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PS : Erreur de code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69" name="" descr=""/>
          <p:cNvPicPr/>
          <p:nvPr/>
        </p:nvPicPr>
        <p:blipFill>
          <a:blip r:embed="rId1"/>
          <a:stretch/>
        </p:blipFill>
        <p:spPr>
          <a:xfrm>
            <a:off x="25200" y="1474560"/>
            <a:ext cx="9133920" cy="1274040"/>
          </a:xfrm>
          <a:prstGeom prst="rect">
            <a:avLst/>
          </a:prstGeom>
          <a:ln w="0">
            <a:noFill/>
          </a:ln>
        </p:spPr>
      </p:pic>
      <p:sp>
        <p:nvSpPr>
          <p:cNvPr id="170" name=""/>
          <p:cNvSpPr/>
          <p:nvPr/>
        </p:nvSpPr>
        <p:spPr>
          <a:xfrm>
            <a:off x="8730000" y="6431400"/>
            <a:ext cx="477000" cy="418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6E2E7C1C-2D84-4179-95C1-8C9ACC2FC974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B3A7A2E-1810-4A65-BDE1-17A021FA16E5}" type="slidenum">
              <a:t>14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"/>
          <p:cNvSpPr/>
          <p:nvPr/>
        </p:nvSpPr>
        <p:spPr>
          <a:xfrm>
            <a:off x="360000" y="900000"/>
            <a:ext cx="4670280" cy="890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commence alors à nettoyer le texte en fonction de ce qu’on a vu mais autres choses à nettoyer apparaît :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72" name="" descr=""/>
          <p:cNvPicPr/>
          <p:nvPr/>
        </p:nvPicPr>
        <p:blipFill>
          <a:blip r:embed="rId1"/>
          <a:stretch/>
        </p:blipFill>
        <p:spPr>
          <a:xfrm>
            <a:off x="442080" y="1908000"/>
            <a:ext cx="3328200" cy="1970280"/>
          </a:xfrm>
          <a:prstGeom prst="rect">
            <a:avLst/>
          </a:prstGeom>
          <a:ln w="0">
            <a:noFill/>
          </a:ln>
        </p:spPr>
      </p:pic>
      <p:pic>
        <p:nvPicPr>
          <p:cNvPr id="173" name="" descr=""/>
          <p:cNvPicPr/>
          <p:nvPr/>
        </p:nvPicPr>
        <p:blipFill>
          <a:blip r:embed="rId2"/>
          <a:stretch/>
        </p:blipFill>
        <p:spPr>
          <a:xfrm>
            <a:off x="5220000" y="1905480"/>
            <a:ext cx="3230280" cy="1972800"/>
          </a:xfrm>
          <a:prstGeom prst="rect">
            <a:avLst/>
          </a:prstGeom>
          <a:ln w="0">
            <a:noFill/>
          </a:ln>
        </p:spPr>
      </p:pic>
      <p:sp>
        <p:nvSpPr>
          <p:cNvPr id="174" name=""/>
          <p:cNvSpPr/>
          <p:nvPr/>
        </p:nvSpPr>
        <p:spPr>
          <a:xfrm>
            <a:off x="1800000" y="4140000"/>
            <a:ext cx="4490280" cy="59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M12, W4, D0 → Month 12, Week 4, Day 0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gvhd, sct → Acronymes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5" name=""/>
          <p:cNvSpPr/>
          <p:nvPr/>
        </p:nvSpPr>
        <p:spPr>
          <a:xfrm>
            <a:off x="360000" y="5040000"/>
            <a:ext cx="5390280" cy="890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rajoute le principe de durée dans le nettoyage, on les garde car on décide de garder les nombres.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6" name=""/>
          <p:cNvSpPr/>
          <p:nvPr/>
        </p:nvSpPr>
        <p:spPr>
          <a:xfrm>
            <a:off x="8730000" y="6431400"/>
            <a:ext cx="477000" cy="418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FDCD7B09-0E5C-4412-B1C8-8C1C0761C444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BED9C9C-7AB7-4A2B-9FF0-40AF40A2047A}" type="slidenum">
              <a:t>15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"/>
          <p:cNvSpPr/>
          <p:nvPr/>
        </p:nvSpPr>
        <p:spPr>
          <a:xfrm>
            <a:off x="363240" y="720000"/>
            <a:ext cx="5570280" cy="59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Il faut faire quelque chose pour les 580 acronymes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78" name="" descr=""/>
          <p:cNvPicPr/>
          <p:nvPr/>
        </p:nvPicPr>
        <p:blipFill>
          <a:blip r:embed="rId1"/>
          <a:stretch/>
        </p:blipFill>
        <p:spPr>
          <a:xfrm>
            <a:off x="360000" y="1303200"/>
            <a:ext cx="4493520" cy="1567080"/>
          </a:xfrm>
          <a:prstGeom prst="rect">
            <a:avLst/>
          </a:prstGeom>
          <a:ln w="0">
            <a:noFill/>
          </a:ln>
        </p:spPr>
      </p:pic>
      <p:sp>
        <p:nvSpPr>
          <p:cNvPr id="179" name=""/>
          <p:cNvSpPr/>
          <p:nvPr/>
        </p:nvSpPr>
        <p:spPr>
          <a:xfrm>
            <a:off x="4863240" y="1800000"/>
            <a:ext cx="3230280" cy="350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→ 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Au début des protocoles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80" name="" descr=""/>
          <p:cNvPicPr/>
          <p:nvPr/>
        </p:nvPicPr>
        <p:blipFill>
          <a:blip r:embed="rId2"/>
          <a:stretch/>
        </p:blipFill>
        <p:spPr>
          <a:xfrm>
            <a:off x="363240" y="3240000"/>
            <a:ext cx="4705560" cy="2150280"/>
          </a:xfrm>
          <a:prstGeom prst="rect">
            <a:avLst/>
          </a:prstGeom>
          <a:ln w="0">
            <a:noFill/>
          </a:ln>
        </p:spPr>
      </p:pic>
      <p:sp>
        <p:nvSpPr>
          <p:cNvPr id="181" name=""/>
          <p:cNvSpPr/>
          <p:nvPr/>
        </p:nvSpPr>
        <p:spPr>
          <a:xfrm>
            <a:off x="5078520" y="4140000"/>
            <a:ext cx="3230280" cy="59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→ 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finit les acronymes restant avec le guide médical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2" name=""/>
          <p:cNvSpPr/>
          <p:nvPr/>
        </p:nvSpPr>
        <p:spPr>
          <a:xfrm>
            <a:off x="540000" y="5493240"/>
            <a:ext cx="8270280" cy="530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J’en traite le plus possible (environ 300), il en reste forcément que je n’ai pas vu  (mais peu fréquent)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3" name=""/>
          <p:cNvSpPr/>
          <p:nvPr/>
        </p:nvSpPr>
        <p:spPr>
          <a:xfrm>
            <a:off x="8730000" y="6431400"/>
            <a:ext cx="477000" cy="418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21723E02-7C43-491D-B861-3BAA83A15DDB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F71B74D-5315-4D25-9BDA-87BA13A2D111}" type="slidenum">
              <a:t>16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"/>
          <p:cNvSpPr/>
          <p:nvPr/>
        </p:nvSpPr>
        <p:spPr>
          <a:xfrm>
            <a:off x="900000" y="1062360"/>
            <a:ext cx="7190280" cy="468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fr-FR" sz="1800" spc="-1" strike="noStrike">
                <a:solidFill>
                  <a:srgbClr val="000000"/>
                </a:solidFill>
                <a:latin typeface="Arial"/>
              </a:rPr>
              <a:t>Liste des modifications du nettoyage :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 Conversion en minuscules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 Normalisation Unicode (ex: "é" devient "e")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 Suppression de la ponctuation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 Nettoyage des espaces (Tabulation, Retour à la ligne)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 Suppression des stopwords (+ mot fréquents)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 Remplacement des acronymes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 Remplacement des codes temporels spécifiques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 Fusion des paragraphes d'une même section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5" name=""/>
          <p:cNvSpPr/>
          <p:nvPr/>
        </p:nvSpPr>
        <p:spPr>
          <a:xfrm>
            <a:off x="8730000" y="6431400"/>
            <a:ext cx="477000" cy="418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5923104C-C9AC-4B3B-9FF9-A5EEED951FAF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43151AF-ADEA-4F55-A22E-9CB1E6C24526}" type="slidenum">
              <a:t>17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" descr=""/>
          <p:cNvPicPr/>
          <p:nvPr/>
        </p:nvPicPr>
        <p:blipFill>
          <a:blip r:embed="rId1"/>
          <a:stretch/>
        </p:blipFill>
        <p:spPr>
          <a:xfrm>
            <a:off x="288000" y="1800000"/>
            <a:ext cx="3397320" cy="1970280"/>
          </a:xfrm>
          <a:prstGeom prst="rect">
            <a:avLst/>
          </a:prstGeom>
          <a:ln w="0">
            <a:noFill/>
          </a:ln>
        </p:spPr>
      </p:pic>
      <p:sp>
        <p:nvSpPr>
          <p:cNvPr id="187" name=""/>
          <p:cNvSpPr/>
          <p:nvPr/>
        </p:nvSpPr>
        <p:spPr>
          <a:xfrm>
            <a:off x="3816000" y="2592000"/>
            <a:ext cx="1610280" cy="710280"/>
          </a:xfrm>
          <a:prstGeom prst="rightArrow">
            <a:avLst>
              <a:gd name="adj1" fmla="val 50000"/>
              <a:gd name="adj2" fmla="val 56250"/>
            </a:avLst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88" name="" descr=""/>
          <p:cNvPicPr/>
          <p:nvPr/>
        </p:nvPicPr>
        <p:blipFill>
          <a:blip r:embed="rId2"/>
          <a:stretch/>
        </p:blipFill>
        <p:spPr>
          <a:xfrm>
            <a:off x="5488920" y="1810440"/>
            <a:ext cx="3609360" cy="1959840"/>
          </a:xfrm>
          <a:prstGeom prst="rect">
            <a:avLst/>
          </a:prstGeom>
          <a:ln w="0">
            <a:noFill/>
          </a:ln>
        </p:spPr>
      </p:pic>
      <p:pic>
        <p:nvPicPr>
          <p:cNvPr id="189" name="" descr=""/>
          <p:cNvPicPr/>
          <p:nvPr/>
        </p:nvPicPr>
        <p:blipFill>
          <a:blip r:embed="rId3"/>
          <a:stretch/>
        </p:blipFill>
        <p:spPr>
          <a:xfrm>
            <a:off x="396000" y="4032000"/>
            <a:ext cx="3230280" cy="1936080"/>
          </a:xfrm>
          <a:prstGeom prst="rect">
            <a:avLst/>
          </a:prstGeom>
          <a:ln w="0">
            <a:noFill/>
          </a:ln>
        </p:spPr>
      </p:pic>
      <p:sp>
        <p:nvSpPr>
          <p:cNvPr id="190" name=""/>
          <p:cNvSpPr/>
          <p:nvPr/>
        </p:nvSpPr>
        <p:spPr>
          <a:xfrm>
            <a:off x="3816000" y="4716000"/>
            <a:ext cx="1610280" cy="710280"/>
          </a:xfrm>
          <a:prstGeom prst="rightArrow">
            <a:avLst>
              <a:gd name="adj1" fmla="val 50000"/>
              <a:gd name="adj2" fmla="val 56250"/>
            </a:avLst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91" name="" descr=""/>
          <p:cNvPicPr/>
          <p:nvPr/>
        </p:nvPicPr>
        <p:blipFill>
          <a:blip r:embed="rId4"/>
          <a:stretch/>
        </p:blipFill>
        <p:spPr>
          <a:xfrm>
            <a:off x="5575320" y="4032000"/>
            <a:ext cx="3380760" cy="1970280"/>
          </a:xfrm>
          <a:prstGeom prst="rect">
            <a:avLst/>
          </a:prstGeom>
          <a:ln w="0">
            <a:noFill/>
          </a:ln>
        </p:spPr>
      </p:pic>
      <p:sp>
        <p:nvSpPr>
          <p:cNvPr id="192" name=""/>
          <p:cNvSpPr/>
          <p:nvPr/>
        </p:nvSpPr>
        <p:spPr>
          <a:xfrm>
            <a:off x="360000" y="648000"/>
            <a:ext cx="8630640" cy="1104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WORDCLOUD → Simple, Classique, facile d’utilisation (Choisi)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STYLECLOUD →  stylisé, moins ‘’pro’’, esthétique, posters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WORD BUBBLE → Pas bon dans notre cas, bulles de termes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PyLDAVis → A envisager pour la suite avec l’embedding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3" name=""/>
          <p:cNvSpPr/>
          <p:nvPr/>
        </p:nvSpPr>
        <p:spPr>
          <a:xfrm>
            <a:off x="8730000" y="6431400"/>
            <a:ext cx="477000" cy="418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E4A41DC9-0561-4C61-B78A-ECC2699D658E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FD8FF07-22A4-4301-9030-FD17B7772637}" type="slidenum">
              <a:t>18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" descr=""/>
          <p:cNvPicPr/>
          <p:nvPr/>
        </p:nvPicPr>
        <p:blipFill>
          <a:blip r:embed="rId1"/>
          <a:stretch/>
        </p:blipFill>
        <p:spPr>
          <a:xfrm>
            <a:off x="36000" y="36000"/>
            <a:ext cx="4994280" cy="2950560"/>
          </a:xfrm>
          <a:prstGeom prst="rect">
            <a:avLst/>
          </a:prstGeom>
          <a:ln w="0">
            <a:noFill/>
          </a:ln>
        </p:spPr>
      </p:pic>
      <p:pic>
        <p:nvPicPr>
          <p:cNvPr id="195" name="" descr=""/>
          <p:cNvPicPr/>
          <p:nvPr/>
        </p:nvPicPr>
        <p:blipFill>
          <a:blip r:embed="rId2"/>
          <a:stretch/>
        </p:blipFill>
        <p:spPr>
          <a:xfrm>
            <a:off x="3780000" y="3017880"/>
            <a:ext cx="5210280" cy="3034080"/>
          </a:xfrm>
          <a:prstGeom prst="rect">
            <a:avLst/>
          </a:prstGeom>
          <a:ln w="0">
            <a:noFill/>
          </a:ln>
        </p:spPr>
      </p:pic>
      <p:sp>
        <p:nvSpPr>
          <p:cNvPr id="196" name=""/>
          <p:cNvSpPr/>
          <p:nvPr/>
        </p:nvSpPr>
        <p:spPr>
          <a:xfrm>
            <a:off x="8730000" y="6431400"/>
            <a:ext cx="477000" cy="418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6D122EB7-975D-4AE7-B164-17E4BECD5C62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7561B46-52B5-4F5C-A713-7034B36488D4}" type="slidenum">
              <a:t>19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ZoneTexte 1"/>
          <p:cNvSpPr/>
          <p:nvPr/>
        </p:nvSpPr>
        <p:spPr>
          <a:xfrm>
            <a:off x="610920" y="6134760"/>
            <a:ext cx="5750280" cy="419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fr-FR" sz="1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" name="PlaceHolder 1"/>
          <p:cNvSpPr>
            <a:spLocks noGrp="1"/>
          </p:cNvSpPr>
          <p:nvPr>
            <p:ph/>
          </p:nvPr>
        </p:nvSpPr>
        <p:spPr>
          <a:xfrm>
            <a:off x="467640" y="5301360"/>
            <a:ext cx="5101560" cy="744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1400" spc="-1" strike="noStrike">
                <a:solidFill>
                  <a:schemeClr val="lt1"/>
                </a:solidFill>
                <a:latin typeface="Franklin Gothic Book"/>
                <a:ea typeface="Verdana"/>
              </a:rPr>
              <a:t>Service de Biostatistique et Information Médicale – Saint Louis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" name="Rectangle 8"/>
          <p:cNvSpPr/>
          <p:nvPr/>
        </p:nvSpPr>
        <p:spPr>
          <a:xfrm>
            <a:off x="1925640" y="748080"/>
            <a:ext cx="5281560" cy="5281560"/>
          </a:xfrm>
          <a:prstGeom prst="rect">
            <a:avLst/>
          </a:prstGeom>
          <a:blipFill rotWithShape="0">
            <a:blip r:embed="rId1">
              <a:alphaModFix amt="10000"/>
            </a:blip>
            <a:srcRect/>
            <a:stretch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fr-FR" sz="1800" spc="-1" strike="noStrike">
              <a:solidFill>
                <a:schemeClr val="lt1"/>
              </a:solidFill>
              <a:latin typeface="Open Sans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/>
          </p:nvPr>
        </p:nvSpPr>
        <p:spPr>
          <a:xfrm>
            <a:off x="467640" y="1556640"/>
            <a:ext cx="8197920" cy="2941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fr-FR" sz="4000" spc="-1" strike="noStrike">
                <a:solidFill>
                  <a:schemeClr val="lt1"/>
                </a:solidFill>
                <a:latin typeface="Franklin Gothic Book"/>
                <a:ea typeface="Verdana"/>
              </a:rPr>
              <a:t>Méthodes de Représentation Vectorielle pour le Traitement Automatisé du Langage</a:t>
            </a:r>
            <a:endParaRPr b="0" lang="fr-FR" sz="40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fr-FR" sz="2400" spc="-1" strike="noStrike">
                <a:solidFill>
                  <a:schemeClr val="lt1"/>
                </a:solidFill>
                <a:latin typeface="Franklin Gothic Book"/>
                <a:ea typeface="Verdana"/>
              </a:rPr>
              <a:t>Date : 28/03</a:t>
            </a: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Espace réservé du texte 2"/>
          <p:cNvSpPr/>
          <p:nvPr/>
        </p:nvSpPr>
        <p:spPr>
          <a:xfrm>
            <a:off x="6087240" y="5121720"/>
            <a:ext cx="2901960" cy="76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r" defTabSz="914400">
              <a:lnSpc>
                <a:spcPct val="100000"/>
              </a:lnSpc>
              <a:tabLst>
                <a:tab algn="l" pos="0"/>
              </a:tabLst>
            </a:pPr>
            <a:r>
              <a:rPr b="0" lang="fr-FR" sz="1400" spc="-1" strike="noStrike">
                <a:solidFill>
                  <a:schemeClr val="lt1"/>
                </a:solidFill>
                <a:latin typeface="Franklin Gothic Book"/>
                <a:ea typeface="Verdana"/>
              </a:rPr>
              <a:t>Début du projet : 24/03/2025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algn="r" defTabSz="914400">
              <a:lnSpc>
                <a:spcPct val="100000"/>
              </a:lnSpc>
              <a:tabLst>
                <a:tab algn="l" pos="0"/>
              </a:tabLst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algn="r" defTabSz="914400">
              <a:lnSpc>
                <a:spcPct val="100000"/>
              </a:lnSpc>
              <a:tabLst>
                <a:tab algn="l" pos="0"/>
              </a:tabLst>
            </a:pPr>
            <a:r>
              <a:rPr b="0" lang="fr-FR" sz="1400" spc="-1" strike="noStrike">
                <a:solidFill>
                  <a:schemeClr val="lt1"/>
                </a:solidFill>
                <a:latin typeface="Franklin Gothic Book"/>
                <a:ea typeface="Verdana"/>
              </a:rPr>
              <a:t>Développeur : Loris Dematini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"/>
          <p:cNvSpPr/>
          <p:nvPr/>
        </p:nvSpPr>
        <p:spPr>
          <a:xfrm>
            <a:off x="8820000" y="6430680"/>
            <a:ext cx="370440" cy="418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5342E9A2-6F25-411A-9C1F-D0A037C327AC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36C9809-9B54-4050-ADD1-77C88FC8FF7E}" type="slidenum">
              <a:t>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"/>
          <p:cNvSpPr/>
          <p:nvPr/>
        </p:nvSpPr>
        <p:spPr>
          <a:xfrm>
            <a:off x="360000" y="720000"/>
            <a:ext cx="4490280" cy="1430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Hypothèse : Il y a des mots plus importants que d’autres pour des sections et documents 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TFxIDF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-Etude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-Section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2 versions pre et post preprocessing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98" name="" descr=""/>
          <p:cNvPicPr/>
          <p:nvPr/>
        </p:nvPicPr>
        <p:blipFill>
          <a:blip r:embed="rId1"/>
          <a:stretch/>
        </p:blipFill>
        <p:spPr>
          <a:xfrm>
            <a:off x="62640" y="2700000"/>
            <a:ext cx="4428000" cy="3318480"/>
          </a:xfrm>
          <a:prstGeom prst="rect">
            <a:avLst/>
          </a:prstGeom>
          <a:ln w="0">
            <a:noFill/>
          </a:ln>
        </p:spPr>
      </p:pic>
      <p:pic>
        <p:nvPicPr>
          <p:cNvPr id="199" name="" descr=""/>
          <p:cNvPicPr/>
          <p:nvPr/>
        </p:nvPicPr>
        <p:blipFill>
          <a:blip r:embed="rId2"/>
          <a:stretch/>
        </p:blipFill>
        <p:spPr>
          <a:xfrm>
            <a:off x="4608000" y="2700000"/>
            <a:ext cx="4461480" cy="3343680"/>
          </a:xfrm>
          <a:prstGeom prst="rect">
            <a:avLst/>
          </a:prstGeom>
          <a:ln w="0">
            <a:noFill/>
          </a:ln>
        </p:spPr>
      </p:pic>
      <p:sp>
        <p:nvSpPr>
          <p:cNvPr id="200" name=""/>
          <p:cNvSpPr/>
          <p:nvPr/>
        </p:nvSpPr>
        <p:spPr>
          <a:xfrm>
            <a:off x="8730000" y="6431400"/>
            <a:ext cx="477000" cy="418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FB484E65-DEB3-4F77-8FDF-8B2A5D29FE74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0BD1E94-5AF5-431C-9C2B-CE1000E829DB}" type="slidenum">
              <a:t>20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"/>
          <p:cNvSpPr/>
          <p:nvPr/>
        </p:nvSpPr>
        <p:spPr>
          <a:xfrm>
            <a:off x="108000" y="828000"/>
            <a:ext cx="4490640" cy="71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En cours :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PCA + Kmeans par section avec TFxIDF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02" name="" descr=""/>
          <p:cNvPicPr/>
          <p:nvPr/>
        </p:nvPicPr>
        <p:blipFill>
          <a:blip r:embed="rId1"/>
          <a:stretch/>
        </p:blipFill>
        <p:spPr>
          <a:xfrm>
            <a:off x="866160" y="1542240"/>
            <a:ext cx="7368480" cy="4417200"/>
          </a:xfrm>
          <a:prstGeom prst="rect">
            <a:avLst/>
          </a:prstGeom>
          <a:ln w="0">
            <a:noFill/>
          </a:ln>
        </p:spPr>
      </p:pic>
      <p:sp>
        <p:nvSpPr>
          <p:cNvPr id="203" name=""/>
          <p:cNvSpPr/>
          <p:nvPr/>
        </p:nvSpPr>
        <p:spPr>
          <a:xfrm>
            <a:off x="5427720" y="720000"/>
            <a:ext cx="3022920" cy="848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A faire :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-Section + Etude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-Embedding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4" name=""/>
          <p:cNvSpPr/>
          <p:nvPr/>
        </p:nvSpPr>
        <p:spPr>
          <a:xfrm>
            <a:off x="8730000" y="6431400"/>
            <a:ext cx="477000" cy="418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52A4699E-22F8-429B-89FF-0D4E7397F56A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ED226B3-D885-413D-BCFA-30F2C45DD3B1}" type="slidenum">
              <a:t>21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"/>
          <p:cNvSpPr/>
          <p:nvPr/>
        </p:nvSpPr>
        <p:spPr>
          <a:xfrm>
            <a:off x="1260000" y="1980000"/>
            <a:ext cx="6469560" cy="348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8000" spc="-1" strike="noStrike">
                <a:solidFill>
                  <a:srgbClr val="000000"/>
                </a:solidFill>
                <a:latin typeface="Arial"/>
                <a:ea typeface="DejaVu Sans"/>
              </a:rPr>
              <a:t>SECTION 3 :</a:t>
            </a:r>
            <a:br>
              <a:rPr sz="8000"/>
            </a:br>
            <a:r>
              <a:rPr b="0" lang="fr-FR" sz="8000" spc="-1" strike="noStrike">
                <a:solidFill>
                  <a:srgbClr val="000000"/>
                </a:solidFill>
                <a:latin typeface="Arial"/>
                <a:ea typeface="DejaVu Sans"/>
              </a:rPr>
              <a:t>11/04</a:t>
            </a:r>
            <a:endParaRPr b="0" lang="fr-FR" sz="8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6" name=""/>
          <p:cNvSpPr/>
          <p:nvPr/>
        </p:nvSpPr>
        <p:spPr>
          <a:xfrm>
            <a:off x="8730000" y="6431400"/>
            <a:ext cx="477000" cy="418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619BEF90-EA8B-453D-AE81-F76A8C5F2AFB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5BBF208-5E33-4FED-9DB5-FAB55D883AFB}" type="slidenum">
              <a:t>22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" descr=""/>
          <p:cNvPicPr/>
          <p:nvPr/>
        </p:nvPicPr>
        <p:blipFill>
          <a:blip r:embed="rId1"/>
          <a:stretch/>
        </p:blipFill>
        <p:spPr>
          <a:xfrm>
            <a:off x="900000" y="1087560"/>
            <a:ext cx="7071840" cy="4663440"/>
          </a:xfrm>
          <a:prstGeom prst="rect">
            <a:avLst/>
          </a:prstGeom>
          <a:ln w="0">
            <a:noFill/>
          </a:ln>
        </p:spPr>
      </p:pic>
      <p:sp>
        <p:nvSpPr>
          <p:cNvPr id="208" name=""/>
          <p:cNvSpPr/>
          <p:nvPr/>
        </p:nvSpPr>
        <p:spPr>
          <a:xfrm>
            <a:off x="900000" y="720000"/>
            <a:ext cx="5031000" cy="35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PCA → Kmeans des Sections + Etudes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9" name=""/>
          <p:cNvSpPr/>
          <p:nvPr/>
        </p:nvSpPr>
        <p:spPr>
          <a:xfrm>
            <a:off x="8730000" y="6431400"/>
            <a:ext cx="477000" cy="418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998ACA57-D2D8-44A3-B9E3-0FC8FDAD95B9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50F75A5-2621-4E9C-B4B5-7A1C426EC3E9}" type="slidenum">
              <a:t>23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"/>
          <p:cNvSpPr/>
          <p:nvPr/>
        </p:nvSpPr>
        <p:spPr>
          <a:xfrm>
            <a:off x="900000" y="720360"/>
            <a:ext cx="5031000" cy="59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Procedure et Data Management à l’écart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→ 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Zoom sur les autres sections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11" name="" descr=""/>
          <p:cNvPicPr/>
          <p:nvPr/>
        </p:nvPicPr>
        <p:blipFill>
          <a:blip r:embed="rId1"/>
          <a:stretch/>
        </p:blipFill>
        <p:spPr>
          <a:xfrm>
            <a:off x="1021320" y="1332000"/>
            <a:ext cx="7213680" cy="4671000"/>
          </a:xfrm>
          <a:prstGeom prst="rect">
            <a:avLst/>
          </a:prstGeom>
          <a:ln w="0">
            <a:noFill/>
          </a:ln>
        </p:spPr>
      </p:pic>
      <p:sp>
        <p:nvSpPr>
          <p:cNvPr id="212" name=""/>
          <p:cNvSpPr/>
          <p:nvPr/>
        </p:nvSpPr>
        <p:spPr>
          <a:xfrm>
            <a:off x="8730000" y="6431400"/>
            <a:ext cx="477000" cy="418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86EA5A8C-CA6F-4493-8ACD-7E3371812824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0B03F3F-A9E2-4EA4-83C1-663A258D4A96}" type="slidenum">
              <a:t>24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"/>
          <p:cNvSpPr/>
          <p:nvPr/>
        </p:nvSpPr>
        <p:spPr>
          <a:xfrm>
            <a:off x="360000" y="720000"/>
            <a:ext cx="4131000" cy="351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essaye avec t-sne pour comparer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14" name="" descr=""/>
          <p:cNvPicPr/>
          <p:nvPr/>
        </p:nvPicPr>
        <p:blipFill>
          <a:blip r:embed="rId1"/>
          <a:stretch/>
        </p:blipFill>
        <p:spPr>
          <a:xfrm>
            <a:off x="864000" y="1080000"/>
            <a:ext cx="7548120" cy="4995000"/>
          </a:xfrm>
          <a:prstGeom prst="rect">
            <a:avLst/>
          </a:prstGeom>
          <a:ln w="0">
            <a:noFill/>
          </a:ln>
        </p:spPr>
      </p:pic>
      <p:sp>
        <p:nvSpPr>
          <p:cNvPr id="215" name=""/>
          <p:cNvSpPr/>
          <p:nvPr/>
        </p:nvSpPr>
        <p:spPr>
          <a:xfrm>
            <a:off x="4680000" y="720000"/>
            <a:ext cx="4131000" cy="351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Etudes avec top termes des clusters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6" name=""/>
          <p:cNvSpPr/>
          <p:nvPr/>
        </p:nvSpPr>
        <p:spPr>
          <a:xfrm>
            <a:off x="8730000" y="6431400"/>
            <a:ext cx="477000" cy="418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2FCC4136-7C3C-460D-B7B9-0ED26F3219D5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0159607-26A3-4B8B-9E8F-C64D315CE077}" type="slidenum">
              <a:t>25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"/>
          <p:cNvSpPr/>
          <p:nvPr/>
        </p:nvSpPr>
        <p:spPr>
          <a:xfrm>
            <a:off x="180000" y="720000"/>
            <a:ext cx="5211000" cy="351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Etudes et Sections avec top termes des clusters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18" name="" descr=""/>
          <p:cNvPicPr/>
          <p:nvPr/>
        </p:nvPicPr>
        <p:blipFill>
          <a:blip r:embed="rId1"/>
          <a:stretch/>
        </p:blipFill>
        <p:spPr>
          <a:xfrm>
            <a:off x="756000" y="1044000"/>
            <a:ext cx="7563600" cy="5057280"/>
          </a:xfrm>
          <a:prstGeom prst="rect">
            <a:avLst/>
          </a:prstGeom>
          <a:ln w="0">
            <a:noFill/>
          </a:ln>
        </p:spPr>
      </p:pic>
      <p:sp>
        <p:nvSpPr>
          <p:cNvPr id="219" name=""/>
          <p:cNvSpPr/>
          <p:nvPr/>
        </p:nvSpPr>
        <p:spPr>
          <a:xfrm>
            <a:off x="8730000" y="6431400"/>
            <a:ext cx="477000" cy="418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4BEF40BE-FAC9-4B0B-ACFC-6CD2168A70C6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67DAED0-B0AA-485B-A621-3E1CC0C6B97F}" type="slidenum">
              <a:t>26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" descr=""/>
          <p:cNvPicPr/>
          <p:nvPr/>
        </p:nvPicPr>
        <p:blipFill>
          <a:blip r:embed="rId1"/>
          <a:stretch/>
        </p:blipFill>
        <p:spPr>
          <a:xfrm>
            <a:off x="1480320" y="900000"/>
            <a:ext cx="5530680" cy="2063160"/>
          </a:xfrm>
          <a:prstGeom prst="rect">
            <a:avLst/>
          </a:prstGeom>
          <a:ln w="0">
            <a:noFill/>
          </a:ln>
        </p:spPr>
      </p:pic>
      <p:sp>
        <p:nvSpPr>
          <p:cNvPr id="221" name=""/>
          <p:cNvSpPr/>
          <p:nvPr/>
        </p:nvSpPr>
        <p:spPr>
          <a:xfrm>
            <a:off x="259560" y="3420000"/>
            <a:ext cx="8875440" cy="1617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Faible inertie → les points sont très proches des centroïdes → clusters compacts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Haute inertie → les points sont dispersés → clusters peu cohérents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Mais : l'inertie diminue toujours quand on augmente le nombre de clusters, car plus de clusters = plus de flexibilité → d’où l’intérêt de la méthode du coude.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2" name=""/>
          <p:cNvSpPr/>
          <p:nvPr/>
        </p:nvSpPr>
        <p:spPr>
          <a:xfrm>
            <a:off x="8730000" y="6431400"/>
            <a:ext cx="477000" cy="418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F66C1482-9506-46B3-8F3E-8704B099E85E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CD0DF16-E189-4158-AE0F-DC94F95799D2}" type="slidenum">
              <a:t>27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"/>
          <p:cNvSpPr/>
          <p:nvPr/>
        </p:nvSpPr>
        <p:spPr>
          <a:xfrm>
            <a:off x="1260000" y="5220000"/>
            <a:ext cx="4491000" cy="891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choisit visuellement 5 Clusters.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4" name=""/>
          <p:cNvSpPr/>
          <p:nvPr/>
        </p:nvSpPr>
        <p:spPr>
          <a:xfrm>
            <a:off x="8730000" y="6431400"/>
            <a:ext cx="477000" cy="418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79EA1EC8-7ADE-4C69-AA73-F301631611CD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25" name="" descr=""/>
          <p:cNvPicPr/>
          <p:nvPr/>
        </p:nvPicPr>
        <p:blipFill>
          <a:blip r:embed="rId1"/>
          <a:stretch/>
        </p:blipFill>
        <p:spPr>
          <a:xfrm>
            <a:off x="360000" y="690480"/>
            <a:ext cx="7011360" cy="437868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AE9C00B-AC57-4C48-962A-0C8CDD92977B}" type="slidenum">
              <a:t>28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"/>
          <p:cNvSpPr/>
          <p:nvPr/>
        </p:nvSpPr>
        <p:spPr>
          <a:xfrm>
            <a:off x="8730000" y="6431400"/>
            <a:ext cx="477000" cy="418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8600F7B6-9273-4971-8CDB-7AB9FA79A5E3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27" name="" descr=""/>
          <p:cNvPicPr/>
          <p:nvPr/>
        </p:nvPicPr>
        <p:blipFill>
          <a:blip r:embed="rId1"/>
          <a:stretch/>
        </p:blipFill>
        <p:spPr>
          <a:xfrm>
            <a:off x="443520" y="644040"/>
            <a:ext cx="8079840" cy="538344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82670A1-9FCA-40C8-92C7-6A31E39EE17C}" type="slidenum">
              <a:t>29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1008000" y="260280"/>
            <a:ext cx="7837560" cy="349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fr-FR" sz="2000" spc="-1" strike="noStrike">
                <a:solidFill>
                  <a:schemeClr val="lt1"/>
                </a:solidFill>
                <a:latin typeface="Century Gothic"/>
                <a:ea typeface="Verdana"/>
              </a:rPr>
              <a:t>Base de données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/>
          </p:nvPr>
        </p:nvSpPr>
        <p:spPr>
          <a:xfrm>
            <a:off x="107640" y="1260000"/>
            <a:ext cx="2941560" cy="109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88000" indent="-288000" defTabSz="914400">
              <a:lnSpc>
                <a:spcPct val="100000"/>
              </a:lnSpc>
              <a:spcBef>
                <a:spcPts val="1500"/>
              </a:spcBef>
              <a:spcAft>
                <a:spcPts val="1001"/>
              </a:spcAft>
              <a:buClr>
                <a:srgbClr val="153d8a"/>
              </a:buClr>
              <a:buSzPct val="110000"/>
              <a:buFont typeface="Wingdings" charset="2"/>
              <a:buChar char=""/>
            </a:pPr>
            <a:r>
              <a:rPr b="1" lang="fr-FR" sz="1800" spc="-1" strike="noStrike">
                <a:solidFill>
                  <a:srgbClr val="153d8a"/>
                </a:solidFill>
                <a:latin typeface="Century Gothic"/>
              </a:rPr>
              <a:t>Ensemble des études</a:t>
            </a:r>
            <a:br>
              <a:rPr sz="1800"/>
            </a:br>
            <a:r>
              <a:rPr b="1" lang="fr-FR" sz="1800" spc="-1" strike="noStrike">
                <a:solidFill>
                  <a:srgbClr val="153d8a"/>
                </a:solidFill>
                <a:latin typeface="Century Gothic"/>
              </a:rPr>
              <a:t> en PDF et DOCX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marL="288000" indent="-288000" defTabSz="914400">
              <a:lnSpc>
                <a:spcPct val="100000"/>
              </a:lnSpc>
              <a:spcBef>
                <a:spcPts val="1500"/>
              </a:spcBef>
              <a:spcAft>
                <a:spcPts val="1001"/>
              </a:spcAft>
              <a:buClr>
                <a:srgbClr val="153d8a"/>
              </a:buClr>
              <a:buSzPct val="110000"/>
              <a:buFont typeface="Wingdings" charset="2"/>
              <a:buChar char=""/>
            </a:pPr>
            <a:r>
              <a:rPr b="1" lang="fr-FR" sz="1800" spc="-1" strike="noStrike">
                <a:solidFill>
                  <a:srgbClr val="153d8a"/>
                </a:solidFill>
                <a:latin typeface="Century Gothic"/>
              </a:rPr>
              <a:t>CSV des études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"/>
          <p:cNvSpPr/>
          <p:nvPr/>
        </p:nvSpPr>
        <p:spPr>
          <a:xfrm>
            <a:off x="2880000" y="1260000"/>
            <a:ext cx="3409200" cy="889200"/>
          </a:xfrm>
          <a:prstGeom prst="ellipse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Base De Donnée : 3256 documents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"/>
          <p:cNvSpPr/>
          <p:nvPr/>
        </p:nvSpPr>
        <p:spPr>
          <a:xfrm>
            <a:off x="4680000" y="2160000"/>
            <a:ext cx="360" cy="54000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"/>
          <p:cNvSpPr/>
          <p:nvPr/>
        </p:nvSpPr>
        <p:spPr>
          <a:xfrm>
            <a:off x="2880000" y="2700000"/>
            <a:ext cx="3589200" cy="889200"/>
          </a:xfrm>
          <a:prstGeom prst="ellipse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PDF : 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1061 éléments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"/>
          <p:cNvSpPr/>
          <p:nvPr/>
        </p:nvSpPr>
        <p:spPr>
          <a:xfrm>
            <a:off x="4680000" y="2244600"/>
            <a:ext cx="3049200" cy="34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enlève les .docx et .doc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"/>
          <p:cNvSpPr/>
          <p:nvPr/>
        </p:nvSpPr>
        <p:spPr>
          <a:xfrm>
            <a:off x="4680000" y="3600000"/>
            <a:ext cx="360" cy="108000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"/>
          <p:cNvSpPr/>
          <p:nvPr/>
        </p:nvSpPr>
        <p:spPr>
          <a:xfrm>
            <a:off x="2880000" y="4680000"/>
            <a:ext cx="3589200" cy="889200"/>
          </a:xfrm>
          <a:prstGeom prst="ellipse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Protocoles : 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41 PDF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" name=""/>
          <p:cNvSpPr/>
          <p:nvPr/>
        </p:nvSpPr>
        <p:spPr>
          <a:xfrm>
            <a:off x="4860000" y="3600000"/>
            <a:ext cx="3949200" cy="124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récupère la dernière version des protocoles des 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Études non critiques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Inclusions des parties commencée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19" name="" descr=""/>
          <p:cNvPicPr/>
          <p:nvPr/>
        </p:nvPicPr>
        <p:blipFill>
          <a:blip r:embed="rId1"/>
          <a:stretch/>
        </p:blipFill>
        <p:spPr>
          <a:xfrm>
            <a:off x="565560" y="3564000"/>
            <a:ext cx="3059640" cy="1170000"/>
          </a:xfrm>
          <a:prstGeom prst="rect">
            <a:avLst/>
          </a:prstGeom>
          <a:ln w="0">
            <a:noFill/>
          </a:ln>
        </p:spPr>
      </p:pic>
      <p:sp>
        <p:nvSpPr>
          <p:cNvPr id="120" name=""/>
          <p:cNvSpPr/>
          <p:nvPr/>
        </p:nvSpPr>
        <p:spPr>
          <a:xfrm>
            <a:off x="8820000" y="6430680"/>
            <a:ext cx="370440" cy="418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FF1BCF15-D192-4BE9-8021-69B7637F342F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FD63E4C-6597-4081-9751-9C16EB6A3EA3}" type="slidenum">
              <a:t>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"/>
          <p:cNvSpPr/>
          <p:nvPr/>
        </p:nvSpPr>
        <p:spPr>
          <a:xfrm>
            <a:off x="180000" y="720000"/>
            <a:ext cx="2511000" cy="351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Calculs de distances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29" name="" descr=""/>
          <p:cNvPicPr/>
          <p:nvPr/>
        </p:nvPicPr>
        <p:blipFill>
          <a:blip r:embed="rId1"/>
          <a:stretch/>
        </p:blipFill>
        <p:spPr>
          <a:xfrm>
            <a:off x="540000" y="1395000"/>
            <a:ext cx="3951000" cy="1791000"/>
          </a:xfrm>
          <a:prstGeom prst="rect">
            <a:avLst/>
          </a:prstGeom>
          <a:ln w="0">
            <a:noFill/>
          </a:ln>
        </p:spPr>
      </p:pic>
      <p:pic>
        <p:nvPicPr>
          <p:cNvPr id="230" name="" descr=""/>
          <p:cNvPicPr/>
          <p:nvPr/>
        </p:nvPicPr>
        <p:blipFill>
          <a:blip r:embed="rId2"/>
          <a:stretch/>
        </p:blipFill>
        <p:spPr>
          <a:xfrm>
            <a:off x="540000" y="3600000"/>
            <a:ext cx="3951000" cy="1791000"/>
          </a:xfrm>
          <a:prstGeom prst="rect">
            <a:avLst/>
          </a:prstGeom>
          <a:ln w="0">
            <a:noFill/>
          </a:ln>
        </p:spPr>
      </p:pic>
      <p:pic>
        <p:nvPicPr>
          <p:cNvPr id="231" name="" descr=""/>
          <p:cNvPicPr/>
          <p:nvPr/>
        </p:nvPicPr>
        <p:blipFill>
          <a:blip r:embed="rId3"/>
          <a:stretch/>
        </p:blipFill>
        <p:spPr>
          <a:xfrm>
            <a:off x="4860000" y="2340000"/>
            <a:ext cx="3951000" cy="1791000"/>
          </a:xfrm>
          <a:prstGeom prst="rect">
            <a:avLst/>
          </a:prstGeom>
          <a:ln w="0">
            <a:noFill/>
          </a:ln>
        </p:spPr>
      </p:pic>
      <p:sp>
        <p:nvSpPr>
          <p:cNvPr id="232" name=""/>
          <p:cNvSpPr/>
          <p:nvPr/>
        </p:nvSpPr>
        <p:spPr>
          <a:xfrm>
            <a:off x="8730000" y="6431400"/>
            <a:ext cx="477000" cy="418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02851B6B-0750-458A-AE86-D07FF1C3F251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9C4AF8A-8832-4141-A023-F5DBADD20B06}" type="slidenum">
              <a:t>30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" descr=""/>
          <p:cNvPicPr/>
          <p:nvPr/>
        </p:nvPicPr>
        <p:blipFill>
          <a:blip r:embed="rId1"/>
          <a:stretch/>
        </p:blipFill>
        <p:spPr>
          <a:xfrm>
            <a:off x="540000" y="1209960"/>
            <a:ext cx="7519680" cy="1301040"/>
          </a:xfrm>
          <a:prstGeom prst="rect">
            <a:avLst/>
          </a:prstGeom>
          <a:ln w="0">
            <a:noFill/>
          </a:ln>
        </p:spPr>
      </p:pic>
      <p:pic>
        <p:nvPicPr>
          <p:cNvPr id="234" name="" descr=""/>
          <p:cNvPicPr/>
          <p:nvPr/>
        </p:nvPicPr>
        <p:blipFill>
          <a:blip r:embed="rId2"/>
          <a:stretch/>
        </p:blipFill>
        <p:spPr>
          <a:xfrm>
            <a:off x="540000" y="2971080"/>
            <a:ext cx="7702560" cy="1346760"/>
          </a:xfrm>
          <a:prstGeom prst="rect">
            <a:avLst/>
          </a:prstGeom>
          <a:ln w="0">
            <a:noFill/>
          </a:ln>
        </p:spPr>
      </p:pic>
      <p:sp>
        <p:nvSpPr>
          <p:cNvPr id="235" name=""/>
          <p:cNvSpPr/>
          <p:nvPr/>
        </p:nvSpPr>
        <p:spPr>
          <a:xfrm>
            <a:off x="540000" y="900000"/>
            <a:ext cx="3951000" cy="337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Euclienne :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6" name=""/>
          <p:cNvSpPr/>
          <p:nvPr/>
        </p:nvSpPr>
        <p:spPr>
          <a:xfrm>
            <a:off x="540000" y="2624760"/>
            <a:ext cx="2511000" cy="337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Cosinus :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7" name=""/>
          <p:cNvSpPr/>
          <p:nvPr/>
        </p:nvSpPr>
        <p:spPr>
          <a:xfrm>
            <a:off x="540000" y="4513680"/>
            <a:ext cx="3051000" cy="337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Manhattan : (problème ?)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38" name="" descr=""/>
          <p:cNvPicPr/>
          <p:nvPr/>
        </p:nvPicPr>
        <p:blipFill>
          <a:blip r:embed="rId3"/>
          <a:stretch/>
        </p:blipFill>
        <p:spPr>
          <a:xfrm>
            <a:off x="0" y="4860000"/>
            <a:ext cx="9134640" cy="1148040"/>
          </a:xfrm>
          <a:prstGeom prst="rect">
            <a:avLst/>
          </a:prstGeom>
          <a:ln w="0">
            <a:noFill/>
          </a:ln>
        </p:spPr>
      </p:pic>
      <p:sp>
        <p:nvSpPr>
          <p:cNvPr id="239" name=""/>
          <p:cNvSpPr/>
          <p:nvPr/>
        </p:nvSpPr>
        <p:spPr>
          <a:xfrm>
            <a:off x="180000" y="589680"/>
            <a:ext cx="3951000" cy="337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Test avec « lung »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0" name=""/>
          <p:cNvSpPr/>
          <p:nvPr/>
        </p:nvSpPr>
        <p:spPr>
          <a:xfrm>
            <a:off x="8730000" y="6431400"/>
            <a:ext cx="477000" cy="418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5ED4789C-EA2B-471D-BF4A-E00B8349E82D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C045212-0231-4E68-B700-234AD489E044}" type="slidenum">
              <a:t>31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"/>
          <p:cNvSpPr/>
          <p:nvPr/>
        </p:nvSpPr>
        <p:spPr>
          <a:xfrm>
            <a:off x="432360" y="900360"/>
            <a:ext cx="2510640" cy="35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Jaccard :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2" name=""/>
          <p:cNvSpPr/>
          <p:nvPr/>
        </p:nvSpPr>
        <p:spPr>
          <a:xfrm>
            <a:off x="432360" y="2517120"/>
            <a:ext cx="215064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Dice :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43" name="" descr=""/>
          <p:cNvPicPr/>
          <p:nvPr/>
        </p:nvPicPr>
        <p:blipFill>
          <a:blip r:embed="rId1"/>
          <a:stretch/>
        </p:blipFill>
        <p:spPr>
          <a:xfrm>
            <a:off x="66960" y="1260000"/>
            <a:ext cx="8960040" cy="1034640"/>
          </a:xfrm>
          <a:prstGeom prst="rect">
            <a:avLst/>
          </a:prstGeom>
          <a:ln w="0">
            <a:noFill/>
          </a:ln>
        </p:spPr>
      </p:pic>
      <p:pic>
        <p:nvPicPr>
          <p:cNvPr id="244" name="" descr=""/>
          <p:cNvPicPr/>
          <p:nvPr/>
        </p:nvPicPr>
        <p:blipFill>
          <a:blip r:embed="rId2"/>
          <a:stretch/>
        </p:blipFill>
        <p:spPr>
          <a:xfrm>
            <a:off x="93600" y="2946960"/>
            <a:ext cx="8998200" cy="1034640"/>
          </a:xfrm>
          <a:prstGeom prst="rect">
            <a:avLst/>
          </a:prstGeom>
          <a:ln w="0">
            <a:noFill/>
          </a:ln>
        </p:spPr>
      </p:pic>
      <p:pic>
        <p:nvPicPr>
          <p:cNvPr id="245" name="" descr=""/>
          <p:cNvPicPr/>
          <p:nvPr/>
        </p:nvPicPr>
        <p:blipFill>
          <a:blip r:embed="rId3"/>
          <a:stretch/>
        </p:blipFill>
        <p:spPr>
          <a:xfrm>
            <a:off x="36360" y="4579920"/>
            <a:ext cx="9134640" cy="991080"/>
          </a:xfrm>
          <a:prstGeom prst="rect">
            <a:avLst/>
          </a:prstGeom>
          <a:ln w="0">
            <a:noFill/>
          </a:ln>
        </p:spPr>
      </p:pic>
      <p:sp>
        <p:nvSpPr>
          <p:cNvPr id="246" name=""/>
          <p:cNvSpPr/>
          <p:nvPr/>
        </p:nvSpPr>
        <p:spPr>
          <a:xfrm>
            <a:off x="324000" y="4189680"/>
            <a:ext cx="2547000" cy="38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Hamming 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7" name=""/>
          <p:cNvSpPr/>
          <p:nvPr/>
        </p:nvSpPr>
        <p:spPr>
          <a:xfrm>
            <a:off x="3240000" y="720000"/>
            <a:ext cx="3591000" cy="351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Problème ici car binaire ?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8" name=""/>
          <p:cNvSpPr/>
          <p:nvPr/>
        </p:nvSpPr>
        <p:spPr>
          <a:xfrm>
            <a:off x="8730000" y="6431400"/>
            <a:ext cx="477000" cy="418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7103EFF8-D807-42A3-92E6-D474B4439DEB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BFE23D4-B091-474C-A3B9-0B05D3739AB6}" type="slidenum">
              <a:t>32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"/>
          <p:cNvSpPr/>
          <p:nvPr/>
        </p:nvSpPr>
        <p:spPr>
          <a:xfrm>
            <a:off x="360000" y="720000"/>
            <a:ext cx="2691000" cy="351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POC v1 avec Streamlit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50" name="" descr=""/>
          <p:cNvPicPr/>
          <p:nvPr/>
        </p:nvPicPr>
        <p:blipFill>
          <a:blip r:embed="rId1"/>
          <a:stretch/>
        </p:blipFill>
        <p:spPr>
          <a:xfrm>
            <a:off x="360" y="1159920"/>
            <a:ext cx="9134640" cy="4411080"/>
          </a:xfrm>
          <a:prstGeom prst="rect">
            <a:avLst/>
          </a:prstGeom>
          <a:ln w="0">
            <a:noFill/>
          </a:ln>
        </p:spPr>
      </p:pic>
      <p:sp>
        <p:nvSpPr>
          <p:cNvPr id="251" name=""/>
          <p:cNvSpPr/>
          <p:nvPr/>
        </p:nvSpPr>
        <p:spPr>
          <a:xfrm>
            <a:off x="8730000" y="6431400"/>
            <a:ext cx="477000" cy="418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17BF2D5C-2FE3-415A-AFE9-03EC7D2B11D0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35814AA-D95B-464A-AF06-1B7C115029BA}" type="slidenum">
              <a:t>33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"/>
          <p:cNvSpPr/>
          <p:nvPr/>
        </p:nvSpPr>
        <p:spPr>
          <a:xfrm>
            <a:off x="1260000" y="1980000"/>
            <a:ext cx="6469560" cy="348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8000" spc="-1" strike="noStrike">
                <a:solidFill>
                  <a:srgbClr val="000000"/>
                </a:solidFill>
                <a:latin typeface="Arial"/>
                <a:ea typeface="DejaVu Sans"/>
              </a:rPr>
              <a:t>SECTION 4 :</a:t>
            </a:r>
            <a:br>
              <a:rPr sz="8000"/>
            </a:br>
            <a:r>
              <a:rPr b="0" lang="fr-FR" sz="8000" spc="-1" strike="noStrike">
                <a:solidFill>
                  <a:srgbClr val="000000"/>
                </a:solidFill>
                <a:latin typeface="Arial"/>
                <a:ea typeface="DejaVu Sans"/>
              </a:rPr>
              <a:t>18/04</a:t>
            </a:r>
            <a:endParaRPr b="0" lang="fr-FR" sz="8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3" name=""/>
          <p:cNvSpPr/>
          <p:nvPr/>
        </p:nvSpPr>
        <p:spPr>
          <a:xfrm>
            <a:off x="8695080" y="6431400"/>
            <a:ext cx="477000" cy="418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492A097D-9CDD-47CF-8B52-6924388B5E33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2D30FCE-B47A-4D06-A993-C7ABFEE499B4}" type="slidenum">
              <a:t>34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" descr=""/>
          <p:cNvPicPr/>
          <p:nvPr/>
        </p:nvPicPr>
        <p:blipFill>
          <a:blip r:embed="rId1"/>
          <a:stretch/>
        </p:blipFill>
        <p:spPr>
          <a:xfrm>
            <a:off x="180000" y="1112760"/>
            <a:ext cx="8786520" cy="4818960"/>
          </a:xfrm>
          <a:prstGeom prst="rect">
            <a:avLst/>
          </a:prstGeom>
          <a:ln w="0">
            <a:noFill/>
          </a:ln>
        </p:spPr>
      </p:pic>
      <p:sp>
        <p:nvSpPr>
          <p:cNvPr id="255" name=""/>
          <p:cNvSpPr/>
          <p:nvPr/>
        </p:nvSpPr>
        <p:spPr>
          <a:xfrm>
            <a:off x="180000" y="720000"/>
            <a:ext cx="2511720" cy="351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TF_IDF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6" name=""/>
          <p:cNvSpPr/>
          <p:nvPr/>
        </p:nvSpPr>
        <p:spPr>
          <a:xfrm>
            <a:off x="8695080" y="6431400"/>
            <a:ext cx="477000" cy="418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F868BE5D-82B0-45FF-B35F-1B43837A874F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64A049E-7D9B-49A5-8A63-1127EECFEE42}" type="slidenum">
              <a:t>35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"/>
          <p:cNvSpPr/>
          <p:nvPr/>
        </p:nvSpPr>
        <p:spPr>
          <a:xfrm>
            <a:off x="180000" y="720000"/>
            <a:ext cx="2511720" cy="351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Distance Euclidienne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58" name="" descr=""/>
          <p:cNvPicPr/>
          <p:nvPr/>
        </p:nvPicPr>
        <p:blipFill>
          <a:blip r:embed="rId1"/>
          <a:stretch/>
        </p:blipFill>
        <p:spPr>
          <a:xfrm>
            <a:off x="25200" y="1260000"/>
            <a:ext cx="8966520" cy="3393360"/>
          </a:xfrm>
          <a:prstGeom prst="rect">
            <a:avLst/>
          </a:prstGeom>
          <a:ln w="0">
            <a:noFill/>
          </a:ln>
        </p:spPr>
      </p:pic>
      <p:sp>
        <p:nvSpPr>
          <p:cNvPr id="259" name=""/>
          <p:cNvSpPr/>
          <p:nvPr/>
        </p:nvSpPr>
        <p:spPr>
          <a:xfrm>
            <a:off x="8695080" y="6431400"/>
            <a:ext cx="477000" cy="418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9EDEE472-0953-4376-9C30-DC635F94BF82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5454D30-BABD-4012-A3D1-D923668DCED3}" type="slidenum">
              <a:t>36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" descr=""/>
          <p:cNvPicPr/>
          <p:nvPr/>
        </p:nvPicPr>
        <p:blipFill>
          <a:blip r:embed="rId1"/>
          <a:stretch/>
        </p:blipFill>
        <p:spPr>
          <a:xfrm>
            <a:off x="51480" y="1080000"/>
            <a:ext cx="9082800" cy="4426560"/>
          </a:xfrm>
          <a:prstGeom prst="rect">
            <a:avLst/>
          </a:prstGeom>
          <a:ln w="0">
            <a:noFill/>
          </a:ln>
        </p:spPr>
      </p:pic>
      <p:sp>
        <p:nvSpPr>
          <p:cNvPr id="261" name=""/>
          <p:cNvSpPr/>
          <p:nvPr/>
        </p:nvSpPr>
        <p:spPr>
          <a:xfrm>
            <a:off x="180000" y="720000"/>
            <a:ext cx="3411720" cy="351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Distance / Similarité Cosinus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2" name=""/>
          <p:cNvSpPr/>
          <p:nvPr/>
        </p:nvSpPr>
        <p:spPr>
          <a:xfrm>
            <a:off x="180000" y="5760000"/>
            <a:ext cx="7191720" cy="351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Requête d’un mot = Produit Scalaire ou 1-produit scalaire = distance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3" name=""/>
          <p:cNvSpPr/>
          <p:nvPr/>
        </p:nvSpPr>
        <p:spPr>
          <a:xfrm>
            <a:off x="8695080" y="6431400"/>
            <a:ext cx="477000" cy="418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85E5C7AE-A792-4126-BA93-8FFC48A3EE55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84DE9F3-26C9-48E2-96B9-88483EF8E34B}" type="slidenum">
              <a:t>37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" descr=""/>
          <p:cNvPicPr/>
          <p:nvPr/>
        </p:nvPicPr>
        <p:blipFill>
          <a:blip r:embed="rId1"/>
          <a:stretch/>
        </p:blipFill>
        <p:spPr>
          <a:xfrm>
            <a:off x="346320" y="1440000"/>
            <a:ext cx="8465400" cy="3961440"/>
          </a:xfrm>
          <a:prstGeom prst="rect">
            <a:avLst/>
          </a:prstGeom>
          <a:ln w="0">
            <a:noFill/>
          </a:ln>
        </p:spPr>
      </p:pic>
      <p:sp>
        <p:nvSpPr>
          <p:cNvPr id="265" name=""/>
          <p:cNvSpPr/>
          <p:nvPr/>
        </p:nvSpPr>
        <p:spPr>
          <a:xfrm>
            <a:off x="180000" y="720000"/>
            <a:ext cx="2511720" cy="531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Distance de Hamming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6" name=""/>
          <p:cNvSpPr/>
          <p:nvPr/>
        </p:nvSpPr>
        <p:spPr>
          <a:xfrm>
            <a:off x="8695080" y="6431400"/>
            <a:ext cx="477000" cy="418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5BE1F630-2139-4E71-A9C3-60FA52B420BF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9446666-6C7F-47FC-A51C-3CFEF63D2D32}" type="slidenum">
              <a:t>38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" descr=""/>
          <p:cNvPicPr/>
          <p:nvPr/>
        </p:nvPicPr>
        <p:blipFill>
          <a:blip r:embed="rId1"/>
          <a:stretch/>
        </p:blipFill>
        <p:spPr>
          <a:xfrm>
            <a:off x="132120" y="3600000"/>
            <a:ext cx="4719600" cy="2317680"/>
          </a:xfrm>
          <a:prstGeom prst="rect">
            <a:avLst/>
          </a:prstGeom>
          <a:ln w="0">
            <a:noFill/>
          </a:ln>
        </p:spPr>
      </p:pic>
      <p:pic>
        <p:nvPicPr>
          <p:cNvPr id="268" name="" descr=""/>
          <p:cNvPicPr/>
          <p:nvPr/>
        </p:nvPicPr>
        <p:blipFill>
          <a:blip r:embed="rId2"/>
          <a:stretch/>
        </p:blipFill>
        <p:spPr>
          <a:xfrm>
            <a:off x="3739680" y="900000"/>
            <a:ext cx="5252040" cy="2151720"/>
          </a:xfrm>
          <a:prstGeom prst="rect">
            <a:avLst/>
          </a:prstGeom>
          <a:ln w="0">
            <a:noFill/>
          </a:ln>
        </p:spPr>
      </p:pic>
      <p:sp>
        <p:nvSpPr>
          <p:cNvPr id="269" name=""/>
          <p:cNvSpPr/>
          <p:nvPr/>
        </p:nvSpPr>
        <p:spPr>
          <a:xfrm>
            <a:off x="1620000" y="1080000"/>
            <a:ext cx="1971720" cy="531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Score de Dice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0" name=""/>
          <p:cNvSpPr/>
          <p:nvPr/>
        </p:nvSpPr>
        <p:spPr>
          <a:xfrm>
            <a:off x="4860000" y="4140000"/>
            <a:ext cx="2151720" cy="351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Score de Jaccard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1" name=""/>
          <p:cNvSpPr/>
          <p:nvPr/>
        </p:nvSpPr>
        <p:spPr>
          <a:xfrm>
            <a:off x="8695080" y="6431400"/>
            <a:ext cx="477000" cy="418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84233162-0909-46E3-A098-945BE3D0E2A3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A291424-2FAA-4E22-9A3D-1DFD51377934}" type="slidenum">
              <a:t>39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1008000" y="260280"/>
            <a:ext cx="7837560" cy="349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fr-FR" sz="2000" spc="-1" strike="noStrike">
                <a:solidFill>
                  <a:schemeClr val="lt1"/>
                </a:solidFill>
                <a:latin typeface="Century Gothic"/>
                <a:ea typeface="Verdana"/>
              </a:rPr>
              <a:t>Distribution des pages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22" name="" descr=""/>
          <p:cNvPicPr/>
          <p:nvPr/>
        </p:nvPicPr>
        <p:blipFill>
          <a:blip r:embed="rId1"/>
          <a:stretch/>
        </p:blipFill>
        <p:spPr>
          <a:xfrm>
            <a:off x="1620000" y="900000"/>
            <a:ext cx="5029200" cy="5029200"/>
          </a:xfrm>
          <a:prstGeom prst="rect">
            <a:avLst/>
          </a:prstGeom>
          <a:ln w="0">
            <a:noFill/>
          </a:ln>
        </p:spPr>
      </p:pic>
      <p:sp>
        <p:nvSpPr>
          <p:cNvPr id="123" name=""/>
          <p:cNvSpPr/>
          <p:nvPr/>
        </p:nvSpPr>
        <p:spPr>
          <a:xfrm>
            <a:off x="8820360" y="6431040"/>
            <a:ext cx="370440" cy="418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6E6AC213-0092-460A-B137-4EBC04CF8C45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1D5FF75-008B-4551-BFDE-3FA8C5A0FB84}" type="slidenum">
              <a:t>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"/>
          <p:cNvSpPr/>
          <p:nvPr/>
        </p:nvSpPr>
        <p:spPr>
          <a:xfrm>
            <a:off x="360000" y="720000"/>
            <a:ext cx="5751720" cy="531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Distance Cosinus (multiple textes et double requêtes)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73" name="" descr=""/>
          <p:cNvPicPr/>
          <p:nvPr/>
        </p:nvPicPr>
        <p:blipFill>
          <a:blip r:embed="rId1"/>
          <a:stretch/>
        </p:blipFill>
        <p:spPr>
          <a:xfrm>
            <a:off x="1336680" y="1055160"/>
            <a:ext cx="6648120" cy="5020920"/>
          </a:xfrm>
          <a:prstGeom prst="rect">
            <a:avLst/>
          </a:prstGeom>
          <a:ln w="0">
            <a:noFill/>
          </a:ln>
        </p:spPr>
      </p:pic>
      <p:sp>
        <p:nvSpPr>
          <p:cNvPr id="274" name=""/>
          <p:cNvSpPr/>
          <p:nvPr/>
        </p:nvSpPr>
        <p:spPr>
          <a:xfrm>
            <a:off x="8695080" y="6431400"/>
            <a:ext cx="477000" cy="418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45749022-1CA7-46BF-B8AA-DB298C430773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EAC81DC-D549-4D8B-A4CD-5A03D4684C59}" type="slidenum">
              <a:t>40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" descr=""/>
          <p:cNvPicPr/>
          <p:nvPr/>
        </p:nvPicPr>
        <p:blipFill>
          <a:blip r:embed="rId1"/>
          <a:stretch/>
        </p:blipFill>
        <p:spPr>
          <a:xfrm>
            <a:off x="110880" y="1080000"/>
            <a:ext cx="5820840" cy="1827720"/>
          </a:xfrm>
          <a:prstGeom prst="rect">
            <a:avLst/>
          </a:prstGeom>
          <a:ln w="0">
            <a:noFill/>
          </a:ln>
        </p:spPr>
      </p:pic>
      <p:sp>
        <p:nvSpPr>
          <p:cNvPr id="276" name=""/>
          <p:cNvSpPr/>
          <p:nvPr/>
        </p:nvSpPr>
        <p:spPr>
          <a:xfrm flipH="1" rot="16198800">
            <a:off x="6282000" y="2160360"/>
            <a:ext cx="910440" cy="549360"/>
          </a:xfrm>
          <a:custGeom>
            <a:avLst/>
            <a:gdLst>
              <a:gd name="textAreaLeft" fmla="*/ -4320 w 910440"/>
              <a:gd name="textAreaRight" fmla="*/ 914400 w 910440"/>
              <a:gd name="textAreaTop" fmla="*/ 0 h 549360"/>
              <a:gd name="textAreaBottom" fmla="*/ 557640 h 549360"/>
            </a:gdLst>
            <a:ahLst/>
            <a:rect l="textAreaLeft" t="textAreaTop" r="textAreaRight" b="textAreaBottom"/>
            <a:pathLst>
              <a:path w="841" h="854">
                <a:moveTo>
                  <a:pt x="517" y="247"/>
                </a:moveTo>
                <a:lnTo>
                  <a:pt x="517" y="415"/>
                </a:lnTo>
                <a:lnTo>
                  <a:pt x="264" y="415"/>
                </a:lnTo>
                <a:lnTo>
                  <a:pt x="264" y="0"/>
                </a:lnTo>
                <a:lnTo>
                  <a:pt x="0" y="0"/>
                </a:lnTo>
                <a:lnTo>
                  <a:pt x="0" y="680"/>
                </a:lnTo>
                <a:lnTo>
                  <a:pt x="517" y="680"/>
                </a:lnTo>
                <a:lnTo>
                  <a:pt x="517" y="854"/>
                </a:lnTo>
                <a:lnTo>
                  <a:pt x="841" y="547"/>
                </a:lnTo>
                <a:lnTo>
                  <a:pt x="517" y="247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7" name=""/>
          <p:cNvSpPr/>
          <p:nvPr/>
        </p:nvSpPr>
        <p:spPr>
          <a:xfrm>
            <a:off x="5400000" y="3060000"/>
            <a:ext cx="3411720" cy="711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Extract Tableau du Summary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ne garde que la value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8" name=""/>
          <p:cNvSpPr/>
          <p:nvPr/>
        </p:nvSpPr>
        <p:spPr>
          <a:xfrm>
            <a:off x="180000" y="720000"/>
            <a:ext cx="3951720" cy="338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Summary au propre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9" name=""/>
          <p:cNvSpPr/>
          <p:nvPr/>
        </p:nvSpPr>
        <p:spPr>
          <a:xfrm flipH="1" rot="21576600">
            <a:off x="6245640" y="3953880"/>
            <a:ext cx="734040" cy="736200"/>
          </a:xfrm>
          <a:custGeom>
            <a:avLst/>
            <a:gdLst>
              <a:gd name="textAreaLeft" fmla="*/ -4320 w 734040"/>
              <a:gd name="textAreaRight" fmla="*/ 738000 w 734040"/>
              <a:gd name="textAreaTop" fmla="*/ 0 h 736200"/>
              <a:gd name="textAreaBottom" fmla="*/ 744480 h 736200"/>
            </a:gdLst>
            <a:ahLst/>
            <a:rect l="textAreaLeft" t="textAreaTop" r="textAreaRight" b="textAreaBottom"/>
            <a:pathLst>
              <a:path w="841" h="854">
                <a:moveTo>
                  <a:pt x="517" y="247"/>
                </a:moveTo>
                <a:lnTo>
                  <a:pt x="517" y="415"/>
                </a:lnTo>
                <a:lnTo>
                  <a:pt x="264" y="415"/>
                </a:lnTo>
                <a:lnTo>
                  <a:pt x="264" y="0"/>
                </a:lnTo>
                <a:lnTo>
                  <a:pt x="0" y="0"/>
                </a:lnTo>
                <a:lnTo>
                  <a:pt x="0" y="680"/>
                </a:lnTo>
                <a:lnTo>
                  <a:pt x="517" y="680"/>
                </a:lnTo>
                <a:lnTo>
                  <a:pt x="517" y="854"/>
                </a:lnTo>
                <a:lnTo>
                  <a:pt x="841" y="547"/>
                </a:lnTo>
                <a:lnTo>
                  <a:pt x="517" y="247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80" name="" descr=""/>
          <p:cNvPicPr/>
          <p:nvPr/>
        </p:nvPicPr>
        <p:blipFill>
          <a:blip r:embed="rId2"/>
          <a:stretch/>
        </p:blipFill>
        <p:spPr>
          <a:xfrm>
            <a:off x="339120" y="4895640"/>
            <a:ext cx="8271360" cy="774360"/>
          </a:xfrm>
          <a:prstGeom prst="rect">
            <a:avLst/>
          </a:prstGeom>
          <a:ln w="0">
            <a:noFill/>
          </a:ln>
        </p:spPr>
      </p:pic>
      <p:sp>
        <p:nvSpPr>
          <p:cNvPr id="281" name=""/>
          <p:cNvSpPr/>
          <p:nvPr/>
        </p:nvSpPr>
        <p:spPr>
          <a:xfrm>
            <a:off x="360000" y="4320000"/>
            <a:ext cx="4131720" cy="49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Exemple de sortie (non-preprocess)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2" name=""/>
          <p:cNvSpPr/>
          <p:nvPr/>
        </p:nvSpPr>
        <p:spPr>
          <a:xfrm>
            <a:off x="8695080" y="6431400"/>
            <a:ext cx="477000" cy="418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3DD2FBFA-CE77-4FEF-8F78-A4867B85B956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768CDED-8B78-49A4-9378-98D3C2D5CBF3}" type="slidenum">
              <a:t>41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"/>
          <p:cNvSpPr/>
          <p:nvPr/>
        </p:nvSpPr>
        <p:spPr>
          <a:xfrm>
            <a:off x="0" y="720000"/>
            <a:ext cx="1971720" cy="351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Normes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4" name=""/>
          <p:cNvSpPr/>
          <p:nvPr/>
        </p:nvSpPr>
        <p:spPr>
          <a:xfrm>
            <a:off x="487080" y="2713680"/>
            <a:ext cx="3051720" cy="84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Similarité Cosinus annule les normes avec L2 → Sklearn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5" name=""/>
          <p:cNvSpPr/>
          <p:nvPr/>
        </p:nvSpPr>
        <p:spPr>
          <a:xfrm>
            <a:off x="4807080" y="2755440"/>
            <a:ext cx="2691720" cy="84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Similarité Cosine = Produit Scalaire &amp; L2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86" name="" descr=""/>
          <p:cNvPicPr/>
          <p:nvPr/>
        </p:nvPicPr>
        <p:blipFill>
          <a:blip r:embed="rId1"/>
          <a:stretch/>
        </p:blipFill>
        <p:spPr>
          <a:xfrm>
            <a:off x="799920" y="1653120"/>
            <a:ext cx="7471800" cy="872280"/>
          </a:xfrm>
          <a:prstGeom prst="rect">
            <a:avLst/>
          </a:prstGeom>
          <a:ln w="0">
            <a:noFill/>
          </a:ln>
        </p:spPr>
      </p:pic>
      <p:sp>
        <p:nvSpPr>
          <p:cNvPr id="287" name=""/>
          <p:cNvSpPr/>
          <p:nvPr/>
        </p:nvSpPr>
        <p:spPr>
          <a:xfrm>
            <a:off x="1440000" y="3627720"/>
            <a:ext cx="6129720" cy="68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Même avec double requête ou plus, un simple produit scalaire suffit, on peut remplacer ça :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88" name="" descr=""/>
          <p:cNvPicPr/>
          <p:nvPr/>
        </p:nvPicPr>
        <p:blipFill>
          <a:blip r:embed="rId2"/>
          <a:stretch/>
        </p:blipFill>
        <p:spPr>
          <a:xfrm>
            <a:off x="460800" y="4428000"/>
            <a:ext cx="7451280" cy="244080"/>
          </a:xfrm>
          <a:prstGeom prst="rect">
            <a:avLst/>
          </a:prstGeom>
          <a:ln w="0">
            <a:noFill/>
          </a:ln>
        </p:spPr>
      </p:pic>
      <p:sp>
        <p:nvSpPr>
          <p:cNvPr id="289" name=""/>
          <p:cNvSpPr/>
          <p:nvPr/>
        </p:nvSpPr>
        <p:spPr>
          <a:xfrm>
            <a:off x="1440000" y="4860000"/>
            <a:ext cx="1072080" cy="338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Par ça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90" name="" descr=""/>
          <p:cNvPicPr/>
          <p:nvPr/>
        </p:nvPicPr>
        <p:blipFill>
          <a:blip r:embed="rId3"/>
          <a:stretch/>
        </p:blipFill>
        <p:spPr>
          <a:xfrm>
            <a:off x="1800000" y="5220000"/>
            <a:ext cx="4949280" cy="352080"/>
          </a:xfrm>
          <a:prstGeom prst="rect">
            <a:avLst/>
          </a:prstGeom>
          <a:ln w="0">
            <a:noFill/>
          </a:ln>
        </p:spPr>
      </p:pic>
      <p:sp>
        <p:nvSpPr>
          <p:cNvPr id="291" name=""/>
          <p:cNvSpPr/>
          <p:nvPr/>
        </p:nvSpPr>
        <p:spPr>
          <a:xfrm>
            <a:off x="756000" y="5760000"/>
            <a:ext cx="7192080" cy="35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C’est toujours une similarité cosinus mais sans le principe de norme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2" name=""/>
          <p:cNvSpPr/>
          <p:nvPr/>
        </p:nvSpPr>
        <p:spPr>
          <a:xfrm>
            <a:off x="8695080" y="6431400"/>
            <a:ext cx="477000" cy="418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5221F93D-168F-4F00-94A2-D23321A5584E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07265CF-4A09-4F0A-8549-9B31D436A5BB}" type="slidenum">
              <a:t>42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"/>
          <p:cNvSpPr/>
          <p:nvPr/>
        </p:nvSpPr>
        <p:spPr>
          <a:xfrm>
            <a:off x="0" y="720000"/>
            <a:ext cx="1791720" cy="351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Idée Streamlit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94" name="" descr=""/>
          <p:cNvPicPr/>
          <p:nvPr/>
        </p:nvPicPr>
        <p:blipFill>
          <a:blip r:embed="rId1"/>
          <a:stretch/>
        </p:blipFill>
        <p:spPr>
          <a:xfrm>
            <a:off x="88200" y="1509480"/>
            <a:ext cx="4223520" cy="1362240"/>
          </a:xfrm>
          <a:prstGeom prst="rect">
            <a:avLst/>
          </a:prstGeom>
          <a:ln w="0">
            <a:noFill/>
          </a:ln>
        </p:spPr>
      </p:pic>
      <p:pic>
        <p:nvPicPr>
          <p:cNvPr id="295" name="" descr=""/>
          <p:cNvPicPr/>
          <p:nvPr/>
        </p:nvPicPr>
        <p:blipFill>
          <a:blip r:embed="rId2"/>
          <a:stretch/>
        </p:blipFill>
        <p:spPr>
          <a:xfrm>
            <a:off x="4500000" y="180000"/>
            <a:ext cx="4131720" cy="3327840"/>
          </a:xfrm>
          <a:prstGeom prst="rect">
            <a:avLst/>
          </a:prstGeom>
          <a:ln w="0">
            <a:noFill/>
          </a:ln>
        </p:spPr>
      </p:pic>
      <p:pic>
        <p:nvPicPr>
          <p:cNvPr id="296" name="" descr=""/>
          <p:cNvPicPr/>
          <p:nvPr/>
        </p:nvPicPr>
        <p:blipFill>
          <a:blip r:embed="rId3"/>
          <a:stretch/>
        </p:blipFill>
        <p:spPr>
          <a:xfrm>
            <a:off x="360000" y="3600000"/>
            <a:ext cx="6735600" cy="2353680"/>
          </a:xfrm>
          <a:prstGeom prst="rect">
            <a:avLst/>
          </a:prstGeom>
          <a:ln w="0">
            <a:noFill/>
          </a:ln>
        </p:spPr>
      </p:pic>
      <p:sp>
        <p:nvSpPr>
          <p:cNvPr id="297" name=""/>
          <p:cNvSpPr/>
          <p:nvPr/>
        </p:nvSpPr>
        <p:spPr>
          <a:xfrm>
            <a:off x="8695080" y="6431400"/>
            <a:ext cx="477000" cy="418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3D99E386-D74A-49A9-8CD0-E41168184C78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5644C44-E6AE-43B0-BB61-C00098B65BDF}" type="slidenum">
              <a:t>43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"/>
          <p:cNvSpPr/>
          <p:nvPr/>
        </p:nvSpPr>
        <p:spPr>
          <a:xfrm>
            <a:off x="0" y="720000"/>
            <a:ext cx="1971720" cy="711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Côté dev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99" name="" descr=""/>
          <p:cNvPicPr/>
          <p:nvPr/>
        </p:nvPicPr>
        <p:blipFill>
          <a:blip r:embed="rId1"/>
          <a:stretch/>
        </p:blipFill>
        <p:spPr>
          <a:xfrm>
            <a:off x="1800000" y="900000"/>
            <a:ext cx="5589720" cy="1272240"/>
          </a:xfrm>
          <a:prstGeom prst="rect">
            <a:avLst/>
          </a:prstGeom>
          <a:ln w="0">
            <a:noFill/>
          </a:ln>
        </p:spPr>
      </p:pic>
      <p:pic>
        <p:nvPicPr>
          <p:cNvPr id="300" name="" descr=""/>
          <p:cNvPicPr/>
          <p:nvPr/>
        </p:nvPicPr>
        <p:blipFill>
          <a:blip r:embed="rId2"/>
          <a:stretch/>
        </p:blipFill>
        <p:spPr>
          <a:xfrm>
            <a:off x="1787040" y="2520000"/>
            <a:ext cx="5512680" cy="3231720"/>
          </a:xfrm>
          <a:prstGeom prst="rect">
            <a:avLst/>
          </a:prstGeom>
          <a:ln w="0">
            <a:noFill/>
          </a:ln>
        </p:spPr>
      </p:pic>
      <p:sp>
        <p:nvSpPr>
          <p:cNvPr id="301" name=""/>
          <p:cNvSpPr/>
          <p:nvPr/>
        </p:nvSpPr>
        <p:spPr>
          <a:xfrm>
            <a:off x="8695080" y="6431400"/>
            <a:ext cx="477000" cy="418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BC2D5C49-D41C-4FD8-8581-01D26125373C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1CA97D4-612F-43A5-B5E3-3C7EE4FA958E}" type="slidenum">
              <a:t>44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"/>
          <p:cNvSpPr/>
          <p:nvPr/>
        </p:nvSpPr>
        <p:spPr>
          <a:xfrm>
            <a:off x="180000" y="720000"/>
            <a:ext cx="3231720" cy="351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Embedding avec LangChain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3" name=""/>
          <p:cNvSpPr/>
          <p:nvPr/>
        </p:nvSpPr>
        <p:spPr>
          <a:xfrm>
            <a:off x="2340000" y="1080000"/>
            <a:ext cx="3231720" cy="531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Création de matrices denses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4" name=""/>
          <p:cNvSpPr/>
          <p:nvPr/>
        </p:nvSpPr>
        <p:spPr>
          <a:xfrm>
            <a:off x="3600000" y="1620000"/>
            <a:ext cx="531720" cy="891720"/>
          </a:xfrm>
          <a:prstGeom prst="downArrow">
            <a:avLst>
              <a:gd name="adj1" fmla="val 50000"/>
              <a:gd name="adj2" fmla="val 41667"/>
            </a:avLst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5" name=""/>
          <p:cNvSpPr/>
          <p:nvPr/>
        </p:nvSpPr>
        <p:spPr>
          <a:xfrm>
            <a:off x="900000" y="2340000"/>
            <a:ext cx="5751720" cy="1105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Modèle d’embedding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-OpenAiEmbedding : Clé OpenAI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-Sentence-transformes : HuggingFace : Gratuit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6" name=""/>
          <p:cNvSpPr/>
          <p:nvPr/>
        </p:nvSpPr>
        <p:spPr>
          <a:xfrm>
            <a:off x="3600000" y="3240000"/>
            <a:ext cx="531720" cy="891720"/>
          </a:xfrm>
          <a:prstGeom prst="downArrow">
            <a:avLst>
              <a:gd name="adj1" fmla="val 50000"/>
              <a:gd name="adj2" fmla="val 41667"/>
            </a:avLst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7" name=""/>
          <p:cNvSpPr/>
          <p:nvPr/>
        </p:nvSpPr>
        <p:spPr>
          <a:xfrm>
            <a:off x="1080000" y="4320000"/>
            <a:ext cx="6111720" cy="1361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Stockage : 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-FAISS 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-Chroma (intégré à langchain)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Structure optimisé : Recherche plus rapide + Persistance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8" name=""/>
          <p:cNvSpPr/>
          <p:nvPr/>
        </p:nvSpPr>
        <p:spPr>
          <a:xfrm>
            <a:off x="6120000" y="1850040"/>
            <a:ext cx="2872080" cy="2642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Word2Vec: 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itère sur: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-Prendre un contexte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-Prédire un mot central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-Comparer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-Ajuster les poids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=CBOW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Ou on inverse contexte et mot central = Skip-Gram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9" name=""/>
          <p:cNvSpPr/>
          <p:nvPr/>
        </p:nvSpPr>
        <p:spPr>
          <a:xfrm>
            <a:off x="8460000" y="6406200"/>
            <a:ext cx="662400" cy="418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C8DC557E-772D-4732-9E13-43258FA09821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0" name=""/>
          <p:cNvSpPr/>
          <p:nvPr/>
        </p:nvSpPr>
        <p:spPr>
          <a:xfrm rot="18273000">
            <a:off x="5317200" y="1468800"/>
            <a:ext cx="531720" cy="891720"/>
          </a:xfrm>
          <a:prstGeom prst="downArrow">
            <a:avLst>
              <a:gd name="adj1" fmla="val 50000"/>
              <a:gd name="adj2" fmla="val 41667"/>
            </a:avLst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1" name=""/>
          <p:cNvSpPr/>
          <p:nvPr/>
        </p:nvSpPr>
        <p:spPr>
          <a:xfrm rot="2220000">
            <a:off x="5362200" y="3847320"/>
            <a:ext cx="531720" cy="891720"/>
          </a:xfrm>
          <a:prstGeom prst="downArrow">
            <a:avLst>
              <a:gd name="adj1" fmla="val 50000"/>
              <a:gd name="adj2" fmla="val 41667"/>
            </a:avLst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16ADF1A-6019-4053-BEE1-9111910374F5}" type="slidenum">
              <a:t>45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" descr=""/>
          <p:cNvPicPr/>
          <p:nvPr/>
        </p:nvPicPr>
        <p:blipFill>
          <a:blip r:embed="rId1"/>
          <a:stretch/>
        </p:blipFill>
        <p:spPr>
          <a:xfrm>
            <a:off x="540000" y="1440000"/>
            <a:ext cx="7608600" cy="4132080"/>
          </a:xfrm>
          <a:prstGeom prst="rect">
            <a:avLst/>
          </a:prstGeom>
          <a:ln w="0">
            <a:noFill/>
          </a:ln>
        </p:spPr>
      </p:pic>
      <p:sp>
        <p:nvSpPr>
          <p:cNvPr id="313" name=""/>
          <p:cNvSpPr/>
          <p:nvPr/>
        </p:nvSpPr>
        <p:spPr>
          <a:xfrm>
            <a:off x="180000" y="720000"/>
            <a:ext cx="1972080" cy="35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Schéma de l’appli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4" name=""/>
          <p:cNvSpPr/>
          <p:nvPr/>
        </p:nvSpPr>
        <p:spPr>
          <a:xfrm>
            <a:off x="8695080" y="6431400"/>
            <a:ext cx="477000" cy="418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86F47D3E-FEDC-4B57-AE9A-9642E3F1F228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F130E48-923A-4562-90C0-185712C1DB72}" type="slidenum">
              <a:t>46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"/>
          <p:cNvSpPr/>
          <p:nvPr/>
        </p:nvSpPr>
        <p:spPr>
          <a:xfrm>
            <a:off x="1260000" y="1980000"/>
            <a:ext cx="6469560" cy="348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8000" spc="-1" strike="noStrike">
                <a:solidFill>
                  <a:srgbClr val="000000"/>
                </a:solidFill>
                <a:latin typeface="Arial"/>
                <a:ea typeface="DejaVu Sans"/>
              </a:rPr>
              <a:t>SECTION 5 :</a:t>
            </a:r>
            <a:br>
              <a:rPr sz="8000"/>
            </a:br>
            <a:r>
              <a:rPr b="0" lang="fr-FR" sz="8000" spc="-1" strike="noStrike">
                <a:solidFill>
                  <a:srgbClr val="000000"/>
                </a:solidFill>
                <a:latin typeface="Arial"/>
                <a:ea typeface="DejaVu Sans"/>
              </a:rPr>
              <a:t>02/05</a:t>
            </a:r>
            <a:endParaRPr b="0" lang="fr-FR" sz="8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6" name=""/>
          <p:cNvSpPr/>
          <p:nvPr/>
        </p:nvSpPr>
        <p:spPr>
          <a:xfrm>
            <a:off x="8474760" y="6432480"/>
            <a:ext cx="662400" cy="418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2C05A681-3943-42FC-AF6A-5A1904D63D34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EC09134-64E0-4064-99AC-69EBA5CD6F3C}" type="slidenum">
              <a:t>47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"/>
          <p:cNvSpPr/>
          <p:nvPr/>
        </p:nvSpPr>
        <p:spPr>
          <a:xfrm>
            <a:off x="180000" y="720000"/>
            <a:ext cx="1972800" cy="35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TF_IDF (base)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18" name="" descr=""/>
          <p:cNvPicPr/>
          <p:nvPr/>
        </p:nvPicPr>
        <p:blipFill>
          <a:blip r:embed="rId1"/>
          <a:stretch/>
        </p:blipFill>
        <p:spPr>
          <a:xfrm>
            <a:off x="651240" y="1251000"/>
            <a:ext cx="6736680" cy="4313160"/>
          </a:xfrm>
          <a:prstGeom prst="rect">
            <a:avLst/>
          </a:prstGeom>
          <a:ln w="0">
            <a:noFill/>
          </a:ln>
        </p:spPr>
      </p:pic>
      <p:sp>
        <p:nvSpPr>
          <p:cNvPr id="319" name=""/>
          <p:cNvSpPr/>
          <p:nvPr/>
        </p:nvSpPr>
        <p:spPr>
          <a:xfrm>
            <a:off x="8640000" y="6432480"/>
            <a:ext cx="662400" cy="418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7DB371CA-6AD9-46BB-859F-F009F328C3B9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55B8BE0-AD46-4B4E-980B-7849958183DF}" type="slidenum">
              <a:t>48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"/>
          <p:cNvSpPr/>
          <p:nvPr/>
        </p:nvSpPr>
        <p:spPr>
          <a:xfrm>
            <a:off x="683640" y="1537560"/>
            <a:ext cx="7769160" cy="615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Passage en minuscules et suppression des accents et caractères non ASCII, de la ponctuation et des espaces multiples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1" name=""/>
          <p:cNvSpPr/>
          <p:nvPr/>
        </p:nvSpPr>
        <p:spPr>
          <a:xfrm>
            <a:off x="180000" y="720000"/>
            <a:ext cx="1792800" cy="595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Preprocessing du Summary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2" name=""/>
          <p:cNvSpPr/>
          <p:nvPr/>
        </p:nvSpPr>
        <p:spPr>
          <a:xfrm>
            <a:off x="635400" y="2304000"/>
            <a:ext cx="5585400" cy="2130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Digits :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Ajout d’espaces entre chiffres et lettres collés 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123abc → 123 abc, abc123 → abc 123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Remplacement des nombres isolés par le mot "digit" 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45 → digit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Fusion de séquences "digit digit" répétées 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digit digit digit → digit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3" name=""/>
          <p:cNvSpPr/>
          <p:nvPr/>
        </p:nvSpPr>
        <p:spPr>
          <a:xfrm>
            <a:off x="614880" y="5040000"/>
            <a:ext cx="6325920" cy="595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Stopwords + 'patient', 'patients', 'study', 'studies', 'treatment', 'trial', 'clinical'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4" name=""/>
          <p:cNvSpPr/>
          <p:nvPr/>
        </p:nvSpPr>
        <p:spPr>
          <a:xfrm>
            <a:off x="5760000" y="3717720"/>
            <a:ext cx="2574000" cy="595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Lemmatization : treatments → treatment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5" name=""/>
          <p:cNvSpPr/>
          <p:nvPr/>
        </p:nvSpPr>
        <p:spPr>
          <a:xfrm>
            <a:off x="635400" y="4257720"/>
            <a:ext cx="5068440" cy="595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Acronymes : 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COPD → chronic obstructive pulmonary disease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6" name=""/>
          <p:cNvSpPr/>
          <p:nvPr/>
        </p:nvSpPr>
        <p:spPr>
          <a:xfrm>
            <a:off x="8690760" y="6432480"/>
            <a:ext cx="662400" cy="418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57502356-20FC-4AED-9E5A-0035333F80EF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29DB00F-5E53-4BEC-821E-817869F15CE1}" type="slidenum">
              <a:t>49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/>
          </p:nvPr>
        </p:nvSpPr>
        <p:spPr>
          <a:xfrm>
            <a:off x="647640" y="836640"/>
            <a:ext cx="6001560" cy="95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88000" indent="-288000" defTabSz="914400">
              <a:lnSpc>
                <a:spcPct val="100000"/>
              </a:lnSpc>
              <a:spcBef>
                <a:spcPts val="1500"/>
              </a:spcBef>
              <a:spcAft>
                <a:spcPts val="1001"/>
              </a:spcAft>
              <a:buClr>
                <a:srgbClr val="153d8a"/>
              </a:buClr>
              <a:buSzPct val="110000"/>
              <a:buFont typeface="Wingdings" charset="2"/>
              <a:buChar char=""/>
            </a:pPr>
            <a:r>
              <a:rPr b="1" lang="fr-FR" sz="1800" spc="-1" strike="noStrike">
                <a:solidFill>
                  <a:srgbClr val="153d8a"/>
                </a:solidFill>
                <a:latin typeface="Century Gothic"/>
              </a:rPr>
              <a:t>Extraire le texte des DOCX en JSON.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marL="288000" indent="-288000" defTabSz="914400">
              <a:lnSpc>
                <a:spcPct val="100000"/>
              </a:lnSpc>
              <a:spcBef>
                <a:spcPts val="1500"/>
              </a:spcBef>
              <a:spcAft>
                <a:spcPts val="1001"/>
              </a:spcAft>
              <a:buClr>
                <a:srgbClr val="153d8a"/>
              </a:buClr>
              <a:buSzPct val="110000"/>
              <a:buFont typeface="Wingdings" charset="2"/>
              <a:buChar char=""/>
            </a:pPr>
            <a:r>
              <a:rPr b="1" lang="fr-FR" sz="1800" spc="-1" strike="noStrike">
                <a:solidFill>
                  <a:srgbClr val="153d8a"/>
                </a:solidFill>
                <a:latin typeface="Century Gothic"/>
              </a:rPr>
              <a:t>Utilisation de fitz / pymupdf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 type="title"/>
          </p:nvPr>
        </p:nvSpPr>
        <p:spPr>
          <a:xfrm>
            <a:off x="1008000" y="260280"/>
            <a:ext cx="7837560" cy="349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fr-FR" sz="2000" spc="-1" strike="noStrike">
                <a:solidFill>
                  <a:schemeClr val="lt1"/>
                </a:solidFill>
                <a:latin typeface="Century Gothic"/>
                <a:ea typeface="Verdana"/>
              </a:rPr>
              <a:t>Travaux sur les DOCX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"/>
          <p:cNvSpPr/>
          <p:nvPr/>
        </p:nvSpPr>
        <p:spPr>
          <a:xfrm>
            <a:off x="1440000" y="1980000"/>
            <a:ext cx="6829200" cy="52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  <a:spcBef>
                <a:spcPts val="1500"/>
              </a:spcBef>
              <a:spcAft>
                <a:spcPts val="1001"/>
              </a:spcAft>
            </a:pPr>
            <a:r>
              <a:rPr b="1" lang="fr-FR" sz="1800" spc="-1" strike="noStrike">
                <a:solidFill>
                  <a:srgbClr val="153d8a"/>
                </a:solidFill>
                <a:latin typeface="Century Gothic"/>
                <a:ea typeface="Verdana"/>
              </a:rPr>
              <a:t>get_text(‘blocs’)</a:t>
            </a:r>
            <a:r>
              <a:rPr b="1" lang="fr-FR" sz="1800" spc="-1" strike="noStrike">
                <a:solidFill>
                  <a:srgbClr val="153d8a"/>
                </a:solidFill>
                <a:latin typeface="Century Gothic"/>
                <a:ea typeface="Verdana"/>
              </a:rPr>
              <a:t>	</a:t>
            </a:r>
            <a:r>
              <a:rPr b="1" lang="fr-FR" sz="1800" spc="-1" strike="noStrike">
                <a:solidFill>
                  <a:srgbClr val="153d8a"/>
                </a:solidFill>
                <a:latin typeface="Century Gothic"/>
                <a:ea typeface="Verdana"/>
              </a:rPr>
              <a:t>	</a:t>
            </a:r>
            <a:r>
              <a:rPr b="1" lang="fr-FR" sz="1800" spc="-1" strike="noStrike">
                <a:solidFill>
                  <a:srgbClr val="153d8a"/>
                </a:solidFill>
                <a:latin typeface="Century Gothic"/>
                <a:ea typeface="Verdana"/>
              </a:rPr>
              <a:t>	</a:t>
            </a:r>
            <a:r>
              <a:rPr b="1" lang="fr-FR" sz="1800" spc="-1" strike="noStrike">
                <a:solidFill>
                  <a:srgbClr val="153d8a"/>
                </a:solidFill>
                <a:latin typeface="Century Gothic"/>
                <a:ea typeface="Verdana"/>
              </a:rPr>
              <a:t>	</a:t>
            </a:r>
            <a:r>
              <a:rPr b="1" lang="fr-FR" sz="1800" spc="-1" strike="noStrike">
                <a:solidFill>
                  <a:srgbClr val="153d8a"/>
                </a:solidFill>
                <a:latin typeface="Century Gothic"/>
                <a:ea typeface="Verdana"/>
              </a:rPr>
              <a:t>get_text(‘texts’)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7" name=""/>
          <p:cNvSpPr/>
          <p:nvPr/>
        </p:nvSpPr>
        <p:spPr>
          <a:xfrm>
            <a:off x="540000" y="2520000"/>
            <a:ext cx="3769200" cy="232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 Principe de Blocs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 Blocs de textes/Images/Tableau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 Récupère tout ce qui n’est pas entièrement dedans (textes)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-Censé retirer Tableaux/Images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8" name=""/>
          <p:cNvSpPr/>
          <p:nvPr/>
        </p:nvSpPr>
        <p:spPr>
          <a:xfrm>
            <a:off x="5040000" y="2520000"/>
            <a:ext cx="3769200" cy="214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 Principe de Rect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 Coordonnées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 Récupère tout ce qui est dedans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 Retire les footer/header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9" name=""/>
          <p:cNvSpPr/>
          <p:nvPr/>
        </p:nvSpPr>
        <p:spPr>
          <a:xfrm>
            <a:off x="4500000" y="1980000"/>
            <a:ext cx="360" cy="3060000"/>
          </a:xfrm>
          <a:prstGeom prst="line">
            <a:avLst/>
          </a:prstGeom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0" name=""/>
          <p:cNvSpPr/>
          <p:nvPr/>
        </p:nvSpPr>
        <p:spPr>
          <a:xfrm>
            <a:off x="2772000" y="5593320"/>
            <a:ext cx="3409200" cy="335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https://pymupdf.readthedocs.io/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1" name=""/>
          <p:cNvSpPr/>
          <p:nvPr/>
        </p:nvSpPr>
        <p:spPr>
          <a:xfrm>
            <a:off x="8820360" y="6431040"/>
            <a:ext cx="370440" cy="418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7777335E-1D1A-40DD-B23B-51F603406408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6E45B41-CCBA-410D-BA75-0397B7F25A3D}" type="slidenum">
              <a:t>5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"/>
          <p:cNvSpPr/>
          <p:nvPr/>
        </p:nvSpPr>
        <p:spPr>
          <a:xfrm>
            <a:off x="180000" y="720000"/>
            <a:ext cx="2692800" cy="35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TF_IDF (Preprocessing)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28" name="" descr=""/>
          <p:cNvPicPr/>
          <p:nvPr/>
        </p:nvPicPr>
        <p:blipFill>
          <a:blip r:embed="rId1"/>
          <a:stretch/>
        </p:blipFill>
        <p:spPr>
          <a:xfrm>
            <a:off x="1080000" y="1260000"/>
            <a:ext cx="6759360" cy="4168440"/>
          </a:xfrm>
          <a:prstGeom prst="rect">
            <a:avLst/>
          </a:prstGeom>
          <a:ln w="0">
            <a:noFill/>
          </a:ln>
        </p:spPr>
      </p:pic>
      <p:sp>
        <p:nvSpPr>
          <p:cNvPr id="329" name=""/>
          <p:cNvSpPr/>
          <p:nvPr/>
        </p:nvSpPr>
        <p:spPr>
          <a:xfrm>
            <a:off x="8690760" y="6432480"/>
            <a:ext cx="662400" cy="418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15686812-E6D5-4F3B-AFAE-A9AB97238582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CC323C7-27D6-49AF-8549-024964677F6F}" type="slidenum">
              <a:t>50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"/>
          <p:cNvSpPr/>
          <p:nvPr/>
        </p:nvSpPr>
        <p:spPr>
          <a:xfrm>
            <a:off x="180000" y="720000"/>
            <a:ext cx="1792800" cy="339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Problème Digit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31" name="" descr=""/>
          <p:cNvPicPr/>
          <p:nvPr/>
        </p:nvPicPr>
        <p:blipFill>
          <a:blip r:embed="rId1"/>
          <a:stretch/>
        </p:blipFill>
        <p:spPr>
          <a:xfrm>
            <a:off x="180000" y="1351440"/>
            <a:ext cx="5798880" cy="3861360"/>
          </a:xfrm>
          <a:prstGeom prst="rect">
            <a:avLst/>
          </a:prstGeom>
          <a:ln w="0">
            <a:noFill/>
          </a:ln>
        </p:spPr>
      </p:pic>
      <p:pic>
        <p:nvPicPr>
          <p:cNvPr id="332" name="" descr=""/>
          <p:cNvPicPr/>
          <p:nvPr/>
        </p:nvPicPr>
        <p:blipFill>
          <a:blip r:embed="rId2"/>
          <a:stretch/>
        </p:blipFill>
        <p:spPr>
          <a:xfrm>
            <a:off x="6120000" y="1440000"/>
            <a:ext cx="2750760" cy="2103120"/>
          </a:xfrm>
          <a:prstGeom prst="rect">
            <a:avLst/>
          </a:prstGeom>
          <a:ln w="0">
            <a:noFill/>
          </a:ln>
        </p:spPr>
      </p:pic>
      <p:sp>
        <p:nvSpPr>
          <p:cNvPr id="333" name=""/>
          <p:cNvSpPr/>
          <p:nvPr/>
        </p:nvSpPr>
        <p:spPr>
          <a:xfrm>
            <a:off x="8690760" y="6414480"/>
            <a:ext cx="662400" cy="418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6A47E03A-BA5D-45E8-B229-BBB97A850FDD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FD87646-DF31-4CD9-A5EF-4417592716B0}" type="slidenum">
              <a:t>51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"/>
          <p:cNvSpPr/>
          <p:nvPr/>
        </p:nvSpPr>
        <p:spPr>
          <a:xfrm>
            <a:off x="0" y="581760"/>
            <a:ext cx="6472800" cy="851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Clean avec max=0.95 (retire les termes apparaissant dans plus de 95 % des textes)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35" name="" descr=""/>
          <p:cNvPicPr/>
          <p:nvPr/>
        </p:nvPicPr>
        <p:blipFill>
          <a:blip r:embed="rId1"/>
          <a:stretch/>
        </p:blipFill>
        <p:spPr>
          <a:xfrm>
            <a:off x="1110960" y="1260000"/>
            <a:ext cx="6965280" cy="4381920"/>
          </a:xfrm>
          <a:prstGeom prst="rect">
            <a:avLst/>
          </a:prstGeom>
          <a:ln w="0">
            <a:noFill/>
          </a:ln>
        </p:spPr>
      </p:pic>
      <p:sp>
        <p:nvSpPr>
          <p:cNvPr id="336" name=""/>
          <p:cNvSpPr/>
          <p:nvPr/>
        </p:nvSpPr>
        <p:spPr>
          <a:xfrm>
            <a:off x="8640000" y="6414480"/>
            <a:ext cx="662400" cy="418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B1158194-5E12-4C6F-BDD4-1D3507544E7E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694B0AF-5E71-4F36-9DEB-ABEA3D2B33C0}" type="slidenum">
              <a:t>52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"/>
          <p:cNvSpPr/>
          <p:nvPr/>
        </p:nvSpPr>
        <p:spPr>
          <a:xfrm>
            <a:off x="0" y="581760"/>
            <a:ext cx="2152800" cy="339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Idées/Propositions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38" name="" descr=""/>
          <p:cNvPicPr/>
          <p:nvPr/>
        </p:nvPicPr>
        <p:blipFill>
          <a:blip r:embed="rId1"/>
          <a:stretch/>
        </p:blipFill>
        <p:spPr>
          <a:xfrm>
            <a:off x="540000" y="1023120"/>
            <a:ext cx="5507640" cy="3649680"/>
          </a:xfrm>
          <a:prstGeom prst="rect">
            <a:avLst/>
          </a:prstGeom>
          <a:ln w="0">
            <a:noFill/>
          </a:ln>
        </p:spPr>
      </p:pic>
      <p:pic>
        <p:nvPicPr>
          <p:cNvPr id="339" name="" descr=""/>
          <p:cNvPicPr/>
          <p:nvPr/>
        </p:nvPicPr>
        <p:blipFill>
          <a:blip r:embed="rId2"/>
          <a:stretch/>
        </p:blipFill>
        <p:spPr>
          <a:xfrm>
            <a:off x="2606040" y="4860000"/>
            <a:ext cx="5306760" cy="1072800"/>
          </a:xfrm>
          <a:prstGeom prst="rect">
            <a:avLst/>
          </a:prstGeom>
          <a:ln w="0">
            <a:noFill/>
          </a:ln>
        </p:spPr>
      </p:pic>
      <p:sp>
        <p:nvSpPr>
          <p:cNvPr id="340" name=""/>
          <p:cNvSpPr/>
          <p:nvPr/>
        </p:nvSpPr>
        <p:spPr>
          <a:xfrm>
            <a:off x="8690760" y="6432480"/>
            <a:ext cx="662400" cy="418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A6FE7458-7240-4C92-B949-88A420C2C47B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196D3B7-DE70-475A-84C9-4ED97670A6B9}" type="slidenum">
              <a:t>53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1" name="" descr=""/>
          <p:cNvPicPr/>
          <p:nvPr/>
        </p:nvPicPr>
        <p:blipFill>
          <a:blip r:embed="rId1"/>
          <a:stretch/>
        </p:blipFill>
        <p:spPr>
          <a:xfrm>
            <a:off x="1150560" y="1080000"/>
            <a:ext cx="6942240" cy="4907520"/>
          </a:xfrm>
          <a:prstGeom prst="rect">
            <a:avLst/>
          </a:prstGeom>
          <a:ln w="0">
            <a:noFill/>
          </a:ln>
        </p:spPr>
      </p:pic>
      <p:sp>
        <p:nvSpPr>
          <p:cNvPr id="342" name=""/>
          <p:cNvSpPr/>
          <p:nvPr/>
        </p:nvSpPr>
        <p:spPr>
          <a:xfrm>
            <a:off x="0" y="720000"/>
            <a:ext cx="3952800" cy="35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Test avec mot distinctif d’une étude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3" name=""/>
          <p:cNvSpPr/>
          <p:nvPr/>
        </p:nvSpPr>
        <p:spPr>
          <a:xfrm>
            <a:off x="8690760" y="6432480"/>
            <a:ext cx="662400" cy="418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63A26A71-E576-4090-9B5C-FB63FD599160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81251D2-C472-4FE9-8802-751E4BF8B2C9}" type="slidenum">
              <a:t>54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"/>
          <p:cNvSpPr/>
          <p:nvPr/>
        </p:nvSpPr>
        <p:spPr>
          <a:xfrm>
            <a:off x="180000" y="720000"/>
            <a:ext cx="1432800" cy="35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Langchain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5" name=""/>
          <p:cNvSpPr/>
          <p:nvPr/>
        </p:nvSpPr>
        <p:spPr>
          <a:xfrm>
            <a:off x="360000" y="1260000"/>
            <a:ext cx="4132800" cy="71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Json : Summary sans preprocessing + rajout des titres de chapitres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6" name=""/>
          <p:cNvSpPr/>
          <p:nvPr/>
        </p:nvSpPr>
        <p:spPr>
          <a:xfrm>
            <a:off x="540000" y="1980000"/>
            <a:ext cx="4312800" cy="851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Embedding : Hugging face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sentence-transformers/all-MiniLM-L6-v2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7" name=""/>
          <p:cNvSpPr/>
          <p:nvPr/>
        </p:nvSpPr>
        <p:spPr>
          <a:xfrm>
            <a:off x="360000" y="2637720"/>
            <a:ext cx="4564800" cy="595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Texte → vecteur dense →384 dimensions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Modèle préentrainé : 6 couches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8" name=""/>
          <p:cNvSpPr/>
          <p:nvPr/>
        </p:nvSpPr>
        <p:spPr>
          <a:xfrm>
            <a:off x="-180000" y="3240000"/>
            <a:ext cx="6292800" cy="53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Multi-head attention : mot → vecteur → mot qui l’entoure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9" name=""/>
          <p:cNvSpPr/>
          <p:nvPr/>
        </p:nvSpPr>
        <p:spPr>
          <a:xfrm>
            <a:off x="576000" y="3681720"/>
            <a:ext cx="4312800" cy="595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Normalisation + Résiduels : améliore la vitesse et ne perd pas d’informations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0" name=""/>
          <p:cNvSpPr/>
          <p:nvPr/>
        </p:nvSpPr>
        <p:spPr>
          <a:xfrm>
            <a:off x="0" y="4361760"/>
            <a:ext cx="5392800" cy="851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feed-forward (FFN) : réinterprète chaque mot individuellement, en tenant compte du contexte déjà appris.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1" name=""/>
          <p:cNvSpPr/>
          <p:nvPr/>
        </p:nvSpPr>
        <p:spPr>
          <a:xfrm>
            <a:off x="720000" y="5400000"/>
            <a:ext cx="4312800" cy="595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6 fois → Mean Pooling pour un document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2" name=""/>
          <p:cNvSpPr/>
          <p:nvPr/>
        </p:nvSpPr>
        <p:spPr>
          <a:xfrm>
            <a:off x="5868000" y="2160000"/>
            <a:ext cx="3052800" cy="35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Stockage et calcul : FAISS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3" name=""/>
          <p:cNvSpPr/>
          <p:nvPr/>
        </p:nvSpPr>
        <p:spPr>
          <a:xfrm>
            <a:off x="5904000" y="2700000"/>
            <a:ext cx="3232800" cy="2130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Facebook AI Similarity Search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Indexation des vecteurs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Résultat des embeddings stocké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Index plat / quantification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Recherche rapide de similarité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4" name=""/>
          <p:cNvSpPr/>
          <p:nvPr/>
        </p:nvSpPr>
        <p:spPr>
          <a:xfrm>
            <a:off x="8690760" y="6432480"/>
            <a:ext cx="662400" cy="418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2EACB6D8-BB11-4009-97EF-3F88581A9316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E5B16B7-DAE0-40BA-BE24-9CCE6855A1B8}" type="slidenum">
              <a:t>55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" descr=""/>
          <p:cNvPicPr/>
          <p:nvPr/>
        </p:nvPicPr>
        <p:blipFill>
          <a:blip r:embed="rId1"/>
          <a:stretch/>
        </p:blipFill>
        <p:spPr>
          <a:xfrm>
            <a:off x="720000" y="1260000"/>
            <a:ext cx="6980400" cy="3520800"/>
          </a:xfrm>
          <a:prstGeom prst="rect">
            <a:avLst/>
          </a:prstGeom>
          <a:ln w="0">
            <a:noFill/>
          </a:ln>
        </p:spPr>
      </p:pic>
      <p:sp>
        <p:nvSpPr>
          <p:cNvPr id="356" name=""/>
          <p:cNvSpPr/>
          <p:nvPr/>
        </p:nvSpPr>
        <p:spPr>
          <a:xfrm>
            <a:off x="180000" y="720000"/>
            <a:ext cx="2692800" cy="35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Premier code : Base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7" name=""/>
          <p:cNvSpPr/>
          <p:nvPr/>
        </p:nvSpPr>
        <p:spPr>
          <a:xfrm>
            <a:off x="180000" y="5040000"/>
            <a:ext cx="4312800" cy="89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Pas trouvé mieux que FAISS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peut choisir un autre modèle que L6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8" name=""/>
          <p:cNvSpPr/>
          <p:nvPr/>
        </p:nvSpPr>
        <p:spPr>
          <a:xfrm>
            <a:off x="8690760" y="6432480"/>
            <a:ext cx="662400" cy="418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55C1F653-90A9-4C2B-AE24-0CDF1FB96C45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4A79421-BB79-4D56-8B10-8FD33AC73F31}" type="slidenum">
              <a:t>56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"/>
          <p:cNvSpPr/>
          <p:nvPr/>
        </p:nvSpPr>
        <p:spPr>
          <a:xfrm>
            <a:off x="304920" y="1191240"/>
            <a:ext cx="8687880" cy="1141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500" spc="-1" strike="noStrike">
                <a:solidFill>
                  <a:srgbClr val="000000"/>
                </a:solidFill>
                <a:latin typeface="Arial"/>
              </a:rPr>
              <a:t>all-MiniLM-L6-v2 : Un modèle léger avec 6 couches.</a:t>
            </a:r>
            <a:endParaRPr b="0" lang="fr-FR" sz="15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5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500" spc="-1" strike="noStrike">
                <a:solidFill>
                  <a:srgbClr val="000000"/>
                </a:solidFill>
                <a:latin typeface="Arial"/>
              </a:rPr>
              <a:t>all-MiniLM-L12-v2 : Une version avec 12 couches.</a:t>
            </a:r>
            <a:endParaRPr b="0" lang="fr-FR" sz="15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5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500" spc="-1" strike="noStrike">
                <a:solidFill>
                  <a:srgbClr val="000000"/>
                </a:solidFill>
                <a:latin typeface="Arial"/>
              </a:rPr>
              <a:t>all-mpnet-base-v2 : Un modèle basé sur MPNet, qui est une version améliorée de BERT.</a:t>
            </a:r>
            <a:endParaRPr b="0" lang="fr-FR" sz="1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0" name=""/>
          <p:cNvSpPr/>
          <p:nvPr/>
        </p:nvSpPr>
        <p:spPr>
          <a:xfrm>
            <a:off x="1080000" y="2520000"/>
            <a:ext cx="6112800" cy="89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STS Benchmark en anglais. Ce jeu de données contient des paires de phrases annotées avec un score de similarité entre 0 et 5.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61" name="" descr=""/>
          <p:cNvPicPr/>
          <p:nvPr/>
        </p:nvPicPr>
        <p:blipFill>
          <a:blip r:embed="rId1"/>
          <a:stretch/>
        </p:blipFill>
        <p:spPr>
          <a:xfrm>
            <a:off x="1440000" y="3420000"/>
            <a:ext cx="4852800" cy="2235600"/>
          </a:xfrm>
          <a:prstGeom prst="rect">
            <a:avLst/>
          </a:prstGeom>
          <a:ln w="0">
            <a:noFill/>
          </a:ln>
        </p:spPr>
      </p:pic>
      <p:sp>
        <p:nvSpPr>
          <p:cNvPr id="362" name=""/>
          <p:cNvSpPr/>
          <p:nvPr/>
        </p:nvSpPr>
        <p:spPr>
          <a:xfrm>
            <a:off x="8690760" y="6432480"/>
            <a:ext cx="662400" cy="418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9AE18BF5-53B7-46D6-848F-39980297B611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BA2BAFC-A49B-438F-AE4C-6BB6B9463E60}" type="slidenum">
              <a:t>57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3" name="" descr=""/>
          <p:cNvPicPr/>
          <p:nvPr/>
        </p:nvPicPr>
        <p:blipFill>
          <a:blip r:embed="rId1"/>
          <a:srcRect l="0" t="0" r="36300" b="0"/>
          <a:stretch/>
        </p:blipFill>
        <p:spPr>
          <a:xfrm>
            <a:off x="258120" y="1185120"/>
            <a:ext cx="3694680" cy="2767680"/>
          </a:xfrm>
          <a:prstGeom prst="rect">
            <a:avLst/>
          </a:prstGeom>
          <a:ln w="0">
            <a:noFill/>
          </a:ln>
        </p:spPr>
      </p:pic>
      <p:sp>
        <p:nvSpPr>
          <p:cNvPr id="364" name=""/>
          <p:cNvSpPr/>
          <p:nvPr/>
        </p:nvSpPr>
        <p:spPr>
          <a:xfrm>
            <a:off x="180000" y="720000"/>
            <a:ext cx="3052800" cy="53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Langchain avec mpnet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65" name="" descr=""/>
          <p:cNvPicPr/>
          <p:nvPr/>
        </p:nvPicPr>
        <p:blipFill>
          <a:blip r:embed="rId2"/>
          <a:stretch/>
        </p:blipFill>
        <p:spPr>
          <a:xfrm>
            <a:off x="4140000" y="1260000"/>
            <a:ext cx="4679640" cy="2332800"/>
          </a:xfrm>
          <a:prstGeom prst="rect">
            <a:avLst/>
          </a:prstGeom>
          <a:ln w="0">
            <a:noFill/>
          </a:ln>
        </p:spPr>
      </p:pic>
      <p:sp>
        <p:nvSpPr>
          <p:cNvPr id="366" name=""/>
          <p:cNvSpPr/>
          <p:nvPr/>
        </p:nvSpPr>
        <p:spPr>
          <a:xfrm>
            <a:off x="180000" y="4313520"/>
            <a:ext cx="8465760" cy="161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permute les positions des mots, comme dans XLNet pour l’attention.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masque certains mots, comme dans BERT.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Le modèle doit prédire les mots masqués en tenant compte de l’ordre appris via la permutation.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7" name=""/>
          <p:cNvSpPr/>
          <p:nvPr/>
        </p:nvSpPr>
        <p:spPr>
          <a:xfrm>
            <a:off x="8690760" y="6414480"/>
            <a:ext cx="662400" cy="418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6322CB30-B7FA-4A1E-9159-B0ADD22CFC07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A5C576B-F082-4368-ACFE-8C0EF1A68CA8}" type="slidenum">
              <a:t>58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"/>
          <p:cNvSpPr/>
          <p:nvPr/>
        </p:nvSpPr>
        <p:spPr>
          <a:xfrm>
            <a:off x="720000" y="4569840"/>
            <a:ext cx="3053160" cy="1107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Problème :</a:t>
            </a:r>
            <a:br>
              <a:rPr sz="1800"/>
            </a:b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Code très simpliste, on fait tout avec des packages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9" name=""/>
          <p:cNvSpPr/>
          <p:nvPr/>
        </p:nvSpPr>
        <p:spPr>
          <a:xfrm>
            <a:off x="4680000" y="4569840"/>
            <a:ext cx="3053160" cy="1363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Amélioration possible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Chunk à faire manuellement car mpnet → Coupe les phrases à 384 mots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0" name=""/>
          <p:cNvSpPr/>
          <p:nvPr/>
        </p:nvSpPr>
        <p:spPr>
          <a:xfrm>
            <a:off x="180000" y="720000"/>
            <a:ext cx="1973160" cy="35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Comparaison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1" name=""/>
          <p:cNvSpPr/>
          <p:nvPr/>
        </p:nvSpPr>
        <p:spPr>
          <a:xfrm>
            <a:off x="360000" y="1620000"/>
            <a:ext cx="2693160" cy="1363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breast cancer :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TF_IDF 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/ Embedding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0.20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/ 0.44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2" name=""/>
          <p:cNvSpPr/>
          <p:nvPr/>
        </p:nvSpPr>
        <p:spPr>
          <a:xfrm>
            <a:off x="5040000" y="1620000"/>
            <a:ext cx="2693160" cy="1363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lung :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TF_IDF 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/ Embedding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0.08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/ 0.38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3" name=""/>
          <p:cNvSpPr/>
          <p:nvPr/>
        </p:nvSpPr>
        <p:spPr>
          <a:xfrm>
            <a:off x="720000" y="2880000"/>
            <a:ext cx="6833160" cy="1107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Embedding : Score très proche et pas vraiment descriptif (bon ou mauvais) : Améliorable sur plusieurs aspects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TF_IDF : Score un peu plus marqué + On voit les résultats concret : peu améliorables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4" name=""/>
          <p:cNvSpPr/>
          <p:nvPr/>
        </p:nvSpPr>
        <p:spPr>
          <a:xfrm>
            <a:off x="8690760" y="6414480"/>
            <a:ext cx="662400" cy="418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EE135D7A-AEA4-4DAA-963B-8A71E5C10C15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FD253DE-453F-4C47-87E6-5E3EB0C13A50}" type="slidenum">
              <a:t>59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1008000" y="260280"/>
            <a:ext cx="7837560" cy="349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fr-FR" sz="2000" spc="-1" strike="noStrike">
                <a:solidFill>
                  <a:schemeClr val="lt1"/>
                </a:solidFill>
                <a:latin typeface="Century Gothic"/>
                <a:ea typeface="Verdana"/>
              </a:rPr>
              <a:t>Les fichiers TXTs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3" name=""/>
          <p:cNvSpPr/>
          <p:nvPr/>
        </p:nvSpPr>
        <p:spPr>
          <a:xfrm>
            <a:off x="360000" y="1080000"/>
            <a:ext cx="3589200" cy="52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Séparation en Français et Anglais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4" name=""/>
          <p:cNvSpPr/>
          <p:nvPr/>
        </p:nvSpPr>
        <p:spPr>
          <a:xfrm>
            <a:off x="4680000" y="1080000"/>
            <a:ext cx="3589200" cy="70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Travail uniquement sur les textes Anglais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5" name=""/>
          <p:cNvSpPr/>
          <p:nvPr/>
        </p:nvSpPr>
        <p:spPr>
          <a:xfrm>
            <a:off x="380880" y="2257920"/>
            <a:ext cx="8428320" cy="187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Détection de la langue grâce à un package : langdetect 1.0.9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prend une partie du texte au milieu du documents pour ne pas fausser les résultats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detect_langs(text[5000:20000])[0]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Vérification manuelle des résultats : 100 % de réussite sur 41 documents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6" name=""/>
          <p:cNvSpPr/>
          <p:nvPr/>
        </p:nvSpPr>
        <p:spPr>
          <a:xfrm>
            <a:off x="360000" y="4500000"/>
            <a:ext cx="7909200" cy="106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Sortie brouillons du texte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Saut de lignes aléatoires, un mot par lignes, récupération des tableaux, etc.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7" name=""/>
          <p:cNvSpPr/>
          <p:nvPr/>
        </p:nvSpPr>
        <p:spPr>
          <a:xfrm>
            <a:off x="8820360" y="6431040"/>
            <a:ext cx="370440" cy="418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1E02A5F3-F589-4389-934E-F7246E22939F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2CAB5F1-8F5A-4259-B5BB-28A894F24EAF}" type="slidenum">
              <a:t>6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"/>
          <p:cNvSpPr/>
          <p:nvPr/>
        </p:nvSpPr>
        <p:spPr>
          <a:xfrm>
            <a:off x="1260000" y="1980000"/>
            <a:ext cx="6469560" cy="348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8000" spc="-1" strike="noStrike">
                <a:solidFill>
                  <a:srgbClr val="000000"/>
                </a:solidFill>
                <a:latin typeface="Arial"/>
                <a:ea typeface="DejaVu Sans"/>
              </a:rPr>
              <a:t>SECTION 6 :</a:t>
            </a:r>
            <a:br>
              <a:rPr sz="8000"/>
            </a:br>
            <a:r>
              <a:rPr b="0" lang="fr-FR" sz="8000" spc="-1" strike="noStrike">
                <a:solidFill>
                  <a:srgbClr val="000000"/>
                </a:solidFill>
                <a:latin typeface="Arial"/>
                <a:ea typeface="DejaVu Sans"/>
              </a:rPr>
              <a:t>16/05</a:t>
            </a:r>
            <a:endParaRPr b="0" lang="fr-FR" sz="8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6" name=""/>
          <p:cNvSpPr/>
          <p:nvPr/>
        </p:nvSpPr>
        <p:spPr>
          <a:xfrm>
            <a:off x="8474760" y="6432480"/>
            <a:ext cx="662400" cy="418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6752850F-2029-40AC-BCE5-962446BFB233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98CC74B-B915-4413-A0E3-4733F818ECBB}" type="slidenum">
              <a:t>60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"/>
          <p:cNvSpPr/>
          <p:nvPr/>
        </p:nvSpPr>
        <p:spPr>
          <a:xfrm>
            <a:off x="8691120" y="6432840"/>
            <a:ext cx="662400" cy="418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8F355834-CCC5-4D01-A0AC-2A08C2BD26A7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8" name=""/>
          <p:cNvSpPr/>
          <p:nvPr/>
        </p:nvSpPr>
        <p:spPr>
          <a:xfrm>
            <a:off x="180000" y="720000"/>
            <a:ext cx="1793520" cy="35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Transformation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9" name=""/>
          <p:cNvSpPr/>
          <p:nvPr/>
        </p:nvSpPr>
        <p:spPr>
          <a:xfrm>
            <a:off x="271440" y="2594160"/>
            <a:ext cx="4853160" cy="747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Amélioration du frontend :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Affichage sur 2 colonnes avec titres sections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0" name=""/>
          <p:cNvSpPr/>
          <p:nvPr/>
        </p:nvSpPr>
        <p:spPr>
          <a:xfrm>
            <a:off x="5400000" y="1260000"/>
            <a:ext cx="2693520" cy="53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Preprocessed Requête :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= Texte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1" name=""/>
          <p:cNvSpPr/>
          <p:nvPr/>
        </p:nvSpPr>
        <p:spPr>
          <a:xfrm>
            <a:off x="5544000" y="2160000"/>
            <a:ext cx="3593520" cy="71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Score :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Passage à une échelle sur 100 %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2" name=""/>
          <p:cNvSpPr/>
          <p:nvPr/>
        </p:nvSpPr>
        <p:spPr>
          <a:xfrm>
            <a:off x="266760" y="1260000"/>
            <a:ext cx="4406760" cy="125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Summary Propre :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Retravail sur les sections du Summary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Retirer : Clinical Sites,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Sponsor, etc...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3" name=""/>
          <p:cNvSpPr/>
          <p:nvPr/>
        </p:nvSpPr>
        <p:spPr>
          <a:xfrm>
            <a:off x="8690760" y="6683760"/>
            <a:ext cx="662400" cy="418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902D9D24-50E6-4FA6-8DE7-CD7D6E3B6DC4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84" name="" descr=""/>
          <p:cNvPicPr/>
          <p:nvPr/>
        </p:nvPicPr>
        <p:blipFill>
          <a:blip r:embed="rId1"/>
          <a:stretch/>
        </p:blipFill>
        <p:spPr>
          <a:xfrm>
            <a:off x="5901480" y="2799000"/>
            <a:ext cx="3092040" cy="2954520"/>
          </a:xfrm>
          <a:prstGeom prst="rect">
            <a:avLst/>
          </a:prstGeom>
          <a:ln w="0">
            <a:noFill/>
          </a:ln>
        </p:spPr>
      </p:pic>
      <p:pic>
        <p:nvPicPr>
          <p:cNvPr id="385" name="" descr=""/>
          <p:cNvPicPr/>
          <p:nvPr/>
        </p:nvPicPr>
        <p:blipFill>
          <a:blip r:embed="rId2"/>
          <a:stretch/>
        </p:blipFill>
        <p:spPr>
          <a:xfrm>
            <a:off x="25200" y="3285000"/>
            <a:ext cx="5728320" cy="1352520"/>
          </a:xfrm>
          <a:prstGeom prst="rect">
            <a:avLst/>
          </a:prstGeom>
          <a:ln w="0">
            <a:noFill/>
          </a:ln>
        </p:spPr>
      </p:pic>
      <p:sp>
        <p:nvSpPr>
          <p:cNvPr id="386" name=""/>
          <p:cNvSpPr/>
          <p:nvPr/>
        </p:nvSpPr>
        <p:spPr>
          <a:xfrm>
            <a:off x="222840" y="5040000"/>
            <a:ext cx="4853160" cy="747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Réécriture des fonctions dense/sparse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Chargement des JSON proprement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BA0862C-6181-4E73-B8BE-9DC0D6234804}" type="slidenum">
              <a:t>61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"/>
          <p:cNvSpPr/>
          <p:nvPr/>
        </p:nvSpPr>
        <p:spPr>
          <a:xfrm>
            <a:off x="8691120" y="6432840"/>
            <a:ext cx="662400" cy="418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DD49018D-D77E-4971-9669-0557D5C8C463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8" name=""/>
          <p:cNvSpPr/>
          <p:nvPr/>
        </p:nvSpPr>
        <p:spPr>
          <a:xfrm>
            <a:off x="180000" y="720000"/>
            <a:ext cx="3413520" cy="71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Mise au propre des codes : 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Commentaires + Arborescence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89" name="" descr=""/>
          <p:cNvPicPr/>
          <p:nvPr/>
        </p:nvPicPr>
        <p:blipFill>
          <a:blip r:embed="rId1"/>
          <a:stretch/>
        </p:blipFill>
        <p:spPr>
          <a:xfrm>
            <a:off x="298440" y="1332000"/>
            <a:ext cx="8551080" cy="4740480"/>
          </a:xfrm>
          <a:prstGeom prst="rect">
            <a:avLst/>
          </a:prstGeom>
          <a:ln w="0">
            <a:noFill/>
          </a:ln>
        </p:spPr>
      </p:pic>
      <p:sp>
        <p:nvSpPr>
          <p:cNvPr id="390" name=""/>
          <p:cNvSpPr/>
          <p:nvPr/>
        </p:nvSpPr>
        <p:spPr>
          <a:xfrm>
            <a:off x="5544000" y="729720"/>
            <a:ext cx="3593520" cy="595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Amélioration potentielle des Vectorizer.py (poubelle)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E54F858-4E5D-42E8-A2A3-D16E6FD6AADC}" type="slidenum">
              <a:t>62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"/>
          <p:cNvSpPr/>
          <p:nvPr/>
        </p:nvSpPr>
        <p:spPr>
          <a:xfrm>
            <a:off x="8691120" y="6432840"/>
            <a:ext cx="662400" cy="418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C79498AA-8ECB-4D9D-9E53-158A082E44BC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2" name=""/>
          <p:cNvSpPr/>
          <p:nvPr/>
        </p:nvSpPr>
        <p:spPr>
          <a:xfrm>
            <a:off x="180000" y="720000"/>
            <a:ext cx="3233520" cy="53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Calcul de l’embedding dense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3" name=""/>
          <p:cNvSpPr/>
          <p:nvPr/>
        </p:nvSpPr>
        <p:spPr>
          <a:xfrm>
            <a:off x="180000" y="1368000"/>
            <a:ext cx="8633520" cy="53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Similarité entre requête et chaque section : On prend le max pour top_k étude (10)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4" name=""/>
          <p:cNvSpPr/>
          <p:nvPr/>
        </p:nvSpPr>
        <p:spPr>
          <a:xfrm>
            <a:off x="161280" y="1899360"/>
            <a:ext cx="3072240" cy="434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affiche le score trouvé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95" name="" descr=""/>
          <p:cNvPicPr/>
          <p:nvPr/>
        </p:nvPicPr>
        <p:blipFill>
          <a:blip r:embed="rId1"/>
          <a:stretch/>
        </p:blipFill>
        <p:spPr>
          <a:xfrm>
            <a:off x="180000" y="2340000"/>
            <a:ext cx="5761800" cy="465480"/>
          </a:xfrm>
          <a:prstGeom prst="rect">
            <a:avLst/>
          </a:prstGeom>
          <a:ln w="0">
            <a:noFill/>
          </a:ln>
        </p:spPr>
      </p:pic>
      <p:sp>
        <p:nvSpPr>
          <p:cNvPr id="396" name=""/>
          <p:cNvSpPr/>
          <p:nvPr/>
        </p:nvSpPr>
        <p:spPr>
          <a:xfrm>
            <a:off x="360000" y="3060000"/>
            <a:ext cx="8453520" cy="71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Problème : les résultats retournés par la recherche dense ne semblent pas  toujours pertinents, des phrases peu similaires à la requête apparaissent.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7" name=""/>
          <p:cNvSpPr/>
          <p:nvPr/>
        </p:nvSpPr>
        <p:spPr>
          <a:xfrm>
            <a:off x="360000" y="3780000"/>
            <a:ext cx="6113520" cy="53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Travailler le chunking des sections (trop grande = coupée)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8" name=""/>
          <p:cNvSpPr/>
          <p:nvPr/>
        </p:nvSpPr>
        <p:spPr>
          <a:xfrm>
            <a:off x="360000" y="4356000"/>
            <a:ext cx="8453520" cy="67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Actuellement : Découpage par section et redécoupage si phrase trop grandes (&gt;384 tokens)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F8C3686-57F1-461A-AE6C-C9EB7300425F}" type="slidenum">
              <a:t>63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"/>
          <p:cNvSpPr/>
          <p:nvPr/>
        </p:nvSpPr>
        <p:spPr>
          <a:xfrm>
            <a:off x="8691120" y="6432840"/>
            <a:ext cx="662400" cy="418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4C3A2912-91B4-45DB-B6C6-6801D5CB71CA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0" name=""/>
          <p:cNvSpPr/>
          <p:nvPr/>
        </p:nvSpPr>
        <p:spPr>
          <a:xfrm>
            <a:off x="180000" y="720000"/>
            <a:ext cx="1073520" cy="35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Chunk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1" name=""/>
          <p:cNvSpPr/>
          <p:nvPr/>
        </p:nvSpPr>
        <p:spPr>
          <a:xfrm>
            <a:off x="360000" y="1260000"/>
            <a:ext cx="2333520" cy="595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1. Sections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Utilisé de base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2" name=""/>
          <p:cNvSpPr/>
          <p:nvPr/>
        </p:nvSpPr>
        <p:spPr>
          <a:xfrm>
            <a:off x="360000" y="2165760"/>
            <a:ext cx="2873520" cy="851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2. Fusion de toutes les sections : Découpage par max_tokens (384)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3" name=""/>
          <p:cNvSpPr/>
          <p:nvPr/>
        </p:nvSpPr>
        <p:spPr>
          <a:xfrm>
            <a:off x="324000" y="3669840"/>
            <a:ext cx="2873520" cy="1107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3. Fusion de toutes les sections : Découpage par max_tokens (384) et sémantique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4" name=""/>
          <p:cNvSpPr/>
          <p:nvPr/>
        </p:nvSpPr>
        <p:spPr>
          <a:xfrm>
            <a:off x="324000" y="4998600"/>
            <a:ext cx="3485520" cy="1107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1. → 4. Regroupement des sections trop petits + Chunk les trop grands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Garde les titres en metadata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5" name=""/>
          <p:cNvSpPr/>
          <p:nvPr/>
        </p:nvSpPr>
        <p:spPr>
          <a:xfrm>
            <a:off x="2700000" y="1440000"/>
            <a:ext cx="1980000" cy="36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-45000" bIns="-4500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06" name=""/>
          <p:cNvSpPr/>
          <p:nvPr/>
        </p:nvSpPr>
        <p:spPr>
          <a:xfrm>
            <a:off x="4860000" y="1022760"/>
            <a:ext cx="3413520" cy="851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Parfois trop grand ou trop petit, on perd de l’infos, ça crée de fausses similarités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7" name=""/>
          <p:cNvSpPr/>
          <p:nvPr/>
        </p:nvSpPr>
        <p:spPr>
          <a:xfrm>
            <a:off x="3240000" y="2628000"/>
            <a:ext cx="1800000" cy="36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-45000" bIns="-4500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08" name=""/>
          <p:cNvSpPr/>
          <p:nvPr/>
        </p:nvSpPr>
        <p:spPr>
          <a:xfrm>
            <a:off x="5220000" y="2160000"/>
            <a:ext cx="3053520" cy="1107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Perte des informations, phrases découpés aléatoirement. Les phrases perdent leur sens.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9" name=""/>
          <p:cNvSpPr/>
          <p:nvPr/>
        </p:nvSpPr>
        <p:spPr>
          <a:xfrm>
            <a:off x="3708000" y="5508000"/>
            <a:ext cx="1440000" cy="36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-45000" bIns="-4500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10" name=""/>
          <p:cNvSpPr/>
          <p:nvPr/>
        </p:nvSpPr>
        <p:spPr>
          <a:xfrm>
            <a:off x="3240000" y="4140000"/>
            <a:ext cx="1800000" cy="36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-45000" bIns="-4500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11" name=""/>
          <p:cNvSpPr/>
          <p:nvPr/>
        </p:nvSpPr>
        <p:spPr>
          <a:xfrm>
            <a:off x="5220000" y="3565800"/>
            <a:ext cx="3053520" cy="1107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Plutôt bien, 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Phrases assez longues,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ça risque d’être compliqué de voir la similarité.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2" name=""/>
          <p:cNvSpPr/>
          <p:nvPr/>
        </p:nvSpPr>
        <p:spPr>
          <a:xfrm>
            <a:off x="5220000" y="5040000"/>
            <a:ext cx="3413520" cy="851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Meilleure version que la 1, on garde le système de titre pour voir la similarité.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A663655-CD6D-4DF8-88C3-5BFD28155EB4}" type="slidenum">
              <a:t>64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"/>
          <p:cNvSpPr/>
          <p:nvPr/>
        </p:nvSpPr>
        <p:spPr>
          <a:xfrm>
            <a:off x="1260000" y="1980000"/>
            <a:ext cx="6469560" cy="348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8000" spc="-1" strike="noStrike">
                <a:solidFill>
                  <a:srgbClr val="000000"/>
                </a:solidFill>
                <a:latin typeface="Arial"/>
                <a:ea typeface="DejaVu Sans"/>
              </a:rPr>
              <a:t>SECTION 7 :</a:t>
            </a:r>
            <a:br>
              <a:rPr sz="8000"/>
            </a:br>
            <a:r>
              <a:rPr b="0" lang="fr-FR" sz="8000" spc="-1" strike="noStrike">
                <a:solidFill>
                  <a:srgbClr val="000000"/>
                </a:solidFill>
                <a:latin typeface="Arial"/>
                <a:ea typeface="DejaVu Sans"/>
              </a:rPr>
              <a:t>23/05</a:t>
            </a:r>
            <a:endParaRPr b="0" lang="fr-FR" sz="8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4" name=""/>
          <p:cNvSpPr/>
          <p:nvPr/>
        </p:nvSpPr>
        <p:spPr>
          <a:xfrm>
            <a:off x="8654760" y="6432480"/>
            <a:ext cx="519120" cy="418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0A477F94-8649-4DF4-9F7A-4B4FC31A7103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EA54AF5-7C98-4B71-A791-23C75999F236}" type="slidenum">
              <a:t>65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"/>
          <p:cNvSpPr/>
          <p:nvPr/>
        </p:nvSpPr>
        <p:spPr>
          <a:xfrm>
            <a:off x="360000" y="900000"/>
            <a:ext cx="269388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TF_IDF_SearchEngine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6" name=""/>
          <p:cNvSpPr/>
          <p:nvPr/>
        </p:nvSpPr>
        <p:spPr>
          <a:xfrm>
            <a:off x="720000" y="1620000"/>
            <a:ext cx="7733880" cy="53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a enlevé toute la partie dense embedding pour ne garder que le sparse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7" name=""/>
          <p:cNvSpPr/>
          <p:nvPr/>
        </p:nvSpPr>
        <p:spPr>
          <a:xfrm>
            <a:off x="180000" y="2160000"/>
            <a:ext cx="4313880" cy="1620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+ légère amélioration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 Afficher top 3 mots de chaque étude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 Téléchargement des documents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 Changement du titre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- 20 premiers documents (avant 10)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 Ajout de certains acronymes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8" name=""/>
          <p:cNvSpPr/>
          <p:nvPr/>
        </p:nvSpPr>
        <p:spPr>
          <a:xfrm>
            <a:off x="2340000" y="3960000"/>
            <a:ext cx="1080000" cy="54000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19" name=""/>
          <p:cNvSpPr/>
          <p:nvPr/>
        </p:nvSpPr>
        <p:spPr>
          <a:xfrm flipH="1">
            <a:off x="4140000" y="2160000"/>
            <a:ext cx="1620000" cy="234000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20" name=""/>
          <p:cNvSpPr/>
          <p:nvPr/>
        </p:nvSpPr>
        <p:spPr>
          <a:xfrm>
            <a:off x="1260000" y="4680000"/>
            <a:ext cx="4673880" cy="596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Présentation propre du moteur de recherche à Clotilde Chaix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1" name=""/>
          <p:cNvSpPr/>
          <p:nvPr/>
        </p:nvSpPr>
        <p:spPr>
          <a:xfrm>
            <a:off x="8618760" y="6415200"/>
            <a:ext cx="519120" cy="418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AB0231A3-0CDC-45F9-8E01-7EFBF41992B5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AF048B6-05E1-472B-9D6E-A586AC2495AB}" type="slidenum">
              <a:t>66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"/>
          <p:cNvSpPr/>
          <p:nvPr/>
        </p:nvSpPr>
        <p:spPr>
          <a:xfrm>
            <a:off x="0" y="720000"/>
            <a:ext cx="521388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Liste d’améliorations envisagé par importance :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3" name=""/>
          <p:cNvSpPr/>
          <p:nvPr/>
        </p:nvSpPr>
        <p:spPr>
          <a:xfrm>
            <a:off x="180000" y="1800000"/>
            <a:ext cx="4673880" cy="2387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...-… : garder les mots entre -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Ajout d’un système OR et AND (déjà)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Augmenter taille de la BDD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Possibilité de choisir Section dans la recherche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Mot incomplet avec * (ABSTR*)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Ajouter Nom de l’étude dans la recherche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Lister proprement le Preprocessing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Bug (Crohn) (Lemming)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4" name=""/>
          <p:cNvSpPr/>
          <p:nvPr/>
        </p:nvSpPr>
        <p:spPr>
          <a:xfrm>
            <a:off x="180000" y="1440000"/>
            <a:ext cx="359388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Importance 1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5" name=""/>
          <p:cNvSpPr/>
          <p:nvPr/>
        </p:nvSpPr>
        <p:spPr>
          <a:xfrm>
            <a:off x="4680000" y="1440000"/>
            <a:ext cx="359388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Importance 2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6" name=""/>
          <p:cNvSpPr/>
          <p:nvPr/>
        </p:nvSpPr>
        <p:spPr>
          <a:xfrm>
            <a:off x="4680000" y="1821960"/>
            <a:ext cx="4457880" cy="213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Faute de frappe + Synonyme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Système de recherche sur les chiffres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Synthèse Graphique après recherche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Règles code python propre (Testing, Linting,…)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7" name=""/>
          <p:cNvSpPr/>
          <p:nvPr/>
        </p:nvSpPr>
        <p:spPr>
          <a:xfrm>
            <a:off x="2880000" y="4500000"/>
            <a:ext cx="215388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Optionnel ?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8" name=""/>
          <p:cNvSpPr/>
          <p:nvPr/>
        </p:nvSpPr>
        <p:spPr>
          <a:xfrm>
            <a:off x="2340000" y="4860000"/>
            <a:ext cx="3233880" cy="1108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Traduction envisagée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Amélioration des noms de molécules (lemming)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9" name=""/>
          <p:cNvSpPr/>
          <p:nvPr/>
        </p:nvSpPr>
        <p:spPr>
          <a:xfrm>
            <a:off x="8726760" y="6361200"/>
            <a:ext cx="519120" cy="418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3DD58C6B-4F63-4036-90D0-7E2ADAFC59D4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765515A-0B2F-4A2E-B39C-CC1C80C1BD57}" type="slidenum">
              <a:t>67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"/>
          <p:cNvSpPr/>
          <p:nvPr/>
        </p:nvSpPr>
        <p:spPr>
          <a:xfrm>
            <a:off x="180000" y="720000"/>
            <a:ext cx="233388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Liste Preprocessing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31" name="" descr=""/>
          <p:cNvPicPr/>
          <p:nvPr/>
        </p:nvPicPr>
        <p:blipFill>
          <a:blip r:embed="rId1"/>
          <a:stretch/>
        </p:blipFill>
        <p:spPr>
          <a:xfrm>
            <a:off x="2907000" y="618480"/>
            <a:ext cx="5906880" cy="5495400"/>
          </a:xfrm>
          <a:prstGeom prst="rect">
            <a:avLst/>
          </a:prstGeom>
          <a:ln w="0">
            <a:noFill/>
          </a:ln>
        </p:spPr>
      </p:pic>
      <p:sp>
        <p:nvSpPr>
          <p:cNvPr id="432" name=""/>
          <p:cNvSpPr/>
          <p:nvPr/>
        </p:nvSpPr>
        <p:spPr>
          <a:xfrm>
            <a:off x="72000" y="1260000"/>
            <a:ext cx="2693880" cy="4691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Liste 95 % du TFIDF + Mots Bannis 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-informed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-inclusion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-period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-risk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-participation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-total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-year / month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-primary / secondary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-consent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-phase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+digit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-Patient(s)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-study(ies)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-treatment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-trial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-clinical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3" name=""/>
          <p:cNvSpPr/>
          <p:nvPr/>
        </p:nvSpPr>
        <p:spPr>
          <a:xfrm>
            <a:off x="8690760" y="6413760"/>
            <a:ext cx="519120" cy="418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87BC23FE-8E53-4482-B3C5-C99460A6F879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42B2480-7DBE-4A24-93B1-3FF71E7F93AF}" type="slidenum">
              <a:t>68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"/>
          <p:cNvSpPr/>
          <p:nvPr/>
        </p:nvSpPr>
        <p:spPr>
          <a:xfrm>
            <a:off x="180000" y="720000"/>
            <a:ext cx="287388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Augmentation Taille BDD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5" name=""/>
          <p:cNvSpPr/>
          <p:nvPr/>
        </p:nvSpPr>
        <p:spPr>
          <a:xfrm>
            <a:off x="180000" y="1260000"/>
            <a:ext cx="5213880" cy="143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Liste pdf à grandir : 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37 PDF de base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-Majorité déjà présente dans les docx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-Certains FR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-Reste 7 (dont 1 qui ne marche pas pour l’instant)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6" name=""/>
          <p:cNvSpPr/>
          <p:nvPr/>
        </p:nvSpPr>
        <p:spPr>
          <a:xfrm>
            <a:off x="180000" y="2880000"/>
            <a:ext cx="197388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Mot incomplet : *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37" name="" descr=""/>
          <p:cNvPicPr/>
          <p:nvPr/>
        </p:nvPicPr>
        <p:blipFill>
          <a:blip r:embed="rId1"/>
          <a:stretch/>
        </p:blipFill>
        <p:spPr>
          <a:xfrm>
            <a:off x="180000" y="3240000"/>
            <a:ext cx="6619320" cy="574920"/>
          </a:xfrm>
          <a:prstGeom prst="rect">
            <a:avLst/>
          </a:prstGeom>
          <a:ln w="0">
            <a:noFill/>
          </a:ln>
        </p:spPr>
      </p:pic>
      <p:sp>
        <p:nvSpPr>
          <p:cNvPr id="438" name=""/>
          <p:cNvSpPr/>
          <p:nvPr/>
        </p:nvSpPr>
        <p:spPr>
          <a:xfrm>
            <a:off x="1440000" y="4116600"/>
            <a:ext cx="125388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Lemming :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9" name=""/>
          <p:cNvSpPr/>
          <p:nvPr/>
        </p:nvSpPr>
        <p:spPr>
          <a:xfrm>
            <a:off x="431280" y="4513320"/>
            <a:ext cx="2262600" cy="340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WordNetLemmatizer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40" name="" descr=""/>
          <p:cNvPicPr/>
          <p:nvPr/>
        </p:nvPicPr>
        <p:blipFill>
          <a:blip r:embed="rId2"/>
          <a:stretch/>
        </p:blipFill>
        <p:spPr>
          <a:xfrm>
            <a:off x="2700000" y="4062960"/>
            <a:ext cx="3476160" cy="2050920"/>
          </a:xfrm>
          <a:prstGeom prst="rect">
            <a:avLst/>
          </a:prstGeom>
          <a:ln w="0">
            <a:noFill/>
          </a:ln>
        </p:spPr>
      </p:pic>
      <p:sp>
        <p:nvSpPr>
          <p:cNvPr id="441" name=""/>
          <p:cNvSpPr/>
          <p:nvPr/>
        </p:nvSpPr>
        <p:spPr>
          <a:xfrm>
            <a:off x="8726760" y="6377760"/>
            <a:ext cx="519120" cy="418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E6CE8E91-6F1B-4A1E-9602-8BD2640B0C47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2" name=""/>
          <p:cNvSpPr/>
          <p:nvPr/>
        </p:nvSpPr>
        <p:spPr>
          <a:xfrm>
            <a:off x="6840000" y="612000"/>
            <a:ext cx="247788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Idée Choisir Sections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3" name=""/>
          <p:cNvSpPr/>
          <p:nvPr/>
        </p:nvSpPr>
        <p:spPr>
          <a:xfrm>
            <a:off x="5760000" y="972000"/>
            <a:ext cx="929880" cy="34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JSON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4" name=""/>
          <p:cNvSpPr/>
          <p:nvPr/>
        </p:nvSpPr>
        <p:spPr>
          <a:xfrm>
            <a:off x="5400000" y="1980000"/>
            <a:ext cx="3593880" cy="416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Faire CheckBox par Titre_Section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5" name=""/>
          <p:cNvSpPr/>
          <p:nvPr/>
        </p:nvSpPr>
        <p:spPr>
          <a:xfrm>
            <a:off x="5760000" y="1260000"/>
            <a:ext cx="3593880" cy="596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OBJECTIVES :{sections},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STAT : {sections},...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6D2489E-C62C-4FDB-A1C3-F2777C9D64D7}" type="slidenum">
              <a:t>69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1008000" y="260280"/>
            <a:ext cx="7837560" cy="349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fr-FR" sz="2400" spc="-1" strike="noStrike">
                <a:solidFill>
                  <a:schemeClr val="lt1"/>
                </a:solidFill>
                <a:latin typeface="Arial"/>
                <a:ea typeface="Verdana"/>
              </a:rPr>
              <a:t>Répartition des documents</a:t>
            </a: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9" name="Espace réservé du contenu 2"/>
          <p:cNvSpPr/>
          <p:nvPr/>
        </p:nvSpPr>
        <p:spPr>
          <a:xfrm>
            <a:off x="611640" y="1412640"/>
            <a:ext cx="7837560" cy="430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ct val="100000"/>
              </a:lnSpc>
              <a:spcBef>
                <a:spcPts val="1500"/>
              </a:spcBef>
              <a:spcAft>
                <a:spcPts val="1001"/>
              </a:spcAft>
            </a:pPr>
            <a:endParaRPr b="0" lang="fr-FR" sz="13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spcBef>
                <a:spcPts val="1500"/>
              </a:spcBef>
              <a:spcAft>
                <a:spcPts val="1001"/>
              </a:spcAft>
            </a:pPr>
            <a:endParaRPr b="0" lang="fr-FR" sz="11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spcAft>
                <a:spcPts val="1199"/>
              </a:spcAft>
            </a:pPr>
            <a:endParaRPr b="0" lang="fr-FR" sz="11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spcAft>
                <a:spcPts val="1199"/>
              </a:spcAft>
            </a:pPr>
            <a:endParaRPr b="0" lang="fr-FR" sz="11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spcBef>
                <a:spcPts val="1500"/>
              </a:spcBef>
              <a:spcAft>
                <a:spcPts val="1001"/>
              </a:spcAft>
              <a:tabLst>
                <a:tab algn="l" pos="0"/>
              </a:tabLst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40" name="" descr=""/>
          <p:cNvPicPr/>
          <p:nvPr/>
        </p:nvPicPr>
        <p:blipFill>
          <a:blip r:embed="rId1"/>
          <a:stretch/>
        </p:blipFill>
        <p:spPr>
          <a:xfrm>
            <a:off x="0" y="1412640"/>
            <a:ext cx="4881600" cy="3796560"/>
          </a:xfrm>
          <a:prstGeom prst="rect">
            <a:avLst/>
          </a:prstGeom>
          <a:ln w="0">
            <a:noFill/>
          </a:ln>
        </p:spPr>
      </p:pic>
      <p:pic>
        <p:nvPicPr>
          <p:cNvPr id="141" name="" descr=""/>
          <p:cNvPicPr/>
          <p:nvPr/>
        </p:nvPicPr>
        <p:blipFill>
          <a:blip r:embed="rId2"/>
          <a:stretch/>
        </p:blipFill>
        <p:spPr>
          <a:xfrm>
            <a:off x="4839480" y="1260000"/>
            <a:ext cx="4149720" cy="4101840"/>
          </a:xfrm>
          <a:prstGeom prst="rect">
            <a:avLst/>
          </a:prstGeom>
          <a:ln w="0">
            <a:noFill/>
          </a:ln>
        </p:spPr>
      </p:pic>
      <p:sp>
        <p:nvSpPr>
          <p:cNvPr id="142" name=""/>
          <p:cNvSpPr/>
          <p:nvPr/>
        </p:nvSpPr>
        <p:spPr>
          <a:xfrm>
            <a:off x="8820360" y="6431040"/>
            <a:ext cx="370440" cy="418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C8610961-078F-4C0C-A24D-E311A98FD094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"/>
          <p:cNvSpPr/>
          <p:nvPr/>
        </p:nvSpPr>
        <p:spPr>
          <a:xfrm>
            <a:off x="1260000" y="1980000"/>
            <a:ext cx="6469560" cy="348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8000" spc="-1" strike="noStrike">
                <a:solidFill>
                  <a:srgbClr val="000000"/>
                </a:solidFill>
                <a:latin typeface="Arial"/>
                <a:ea typeface="DejaVu Sans"/>
              </a:rPr>
              <a:t>SECTION 8 :</a:t>
            </a:r>
            <a:br>
              <a:rPr sz="8000"/>
            </a:br>
            <a:r>
              <a:rPr b="0" lang="fr-FR" sz="8000" spc="-1" strike="noStrike">
                <a:solidFill>
                  <a:srgbClr val="000000"/>
                </a:solidFill>
                <a:latin typeface="Arial"/>
                <a:ea typeface="DejaVu Sans"/>
              </a:rPr>
              <a:t>02/06</a:t>
            </a:r>
            <a:endParaRPr b="0" lang="fr-FR" sz="8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7" name=""/>
          <p:cNvSpPr/>
          <p:nvPr/>
        </p:nvSpPr>
        <p:spPr>
          <a:xfrm>
            <a:off x="8654760" y="6432480"/>
            <a:ext cx="519120" cy="418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276BB515-8BCE-4FC6-8910-0373EB4ABCAF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58D914A-E833-4705-967B-9C20F45EC87E}" type="slidenum">
              <a:t>70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"/>
          <p:cNvSpPr/>
          <p:nvPr/>
        </p:nvSpPr>
        <p:spPr>
          <a:xfrm>
            <a:off x="180000" y="720000"/>
            <a:ext cx="2154240" cy="35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Refonte du moteur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9" name=""/>
          <p:cNvSpPr/>
          <p:nvPr/>
        </p:nvSpPr>
        <p:spPr>
          <a:xfrm>
            <a:off x="360000" y="1440000"/>
            <a:ext cx="2874240" cy="71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Partie 1 : 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Augmentation de la BDD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0" name=""/>
          <p:cNvSpPr/>
          <p:nvPr/>
        </p:nvSpPr>
        <p:spPr>
          <a:xfrm>
            <a:off x="2160000" y="2340000"/>
            <a:ext cx="4314240" cy="596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a repris le plus de pdf possible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1" name=""/>
          <p:cNvSpPr/>
          <p:nvPr/>
        </p:nvSpPr>
        <p:spPr>
          <a:xfrm>
            <a:off x="1080000" y="3348000"/>
            <a:ext cx="1434240" cy="71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11 du code d’extraction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2" name=""/>
          <p:cNvSpPr/>
          <p:nvPr/>
        </p:nvSpPr>
        <p:spPr>
          <a:xfrm>
            <a:off x="3600000" y="3357720"/>
            <a:ext cx="2154240" cy="596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22 des DOCX de l’ancienne version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3" name=""/>
          <p:cNvSpPr/>
          <p:nvPr/>
        </p:nvSpPr>
        <p:spPr>
          <a:xfrm>
            <a:off x="6840000" y="3348000"/>
            <a:ext cx="1614240" cy="71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15 choisi manuellement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4" name=""/>
          <p:cNvSpPr/>
          <p:nvPr/>
        </p:nvSpPr>
        <p:spPr>
          <a:xfrm>
            <a:off x="6300000" y="3420000"/>
            <a:ext cx="354240" cy="35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+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5" name=""/>
          <p:cNvSpPr/>
          <p:nvPr/>
        </p:nvSpPr>
        <p:spPr>
          <a:xfrm>
            <a:off x="2880000" y="3420000"/>
            <a:ext cx="354240" cy="35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+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6" name=""/>
          <p:cNvSpPr/>
          <p:nvPr/>
        </p:nvSpPr>
        <p:spPr>
          <a:xfrm>
            <a:off x="1980000" y="4860000"/>
            <a:ext cx="4674240" cy="71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= 48 PDF envisagés – 7 sans valeur 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= 41 PDF pour la nouvelle BDD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7" name=""/>
          <p:cNvSpPr/>
          <p:nvPr/>
        </p:nvSpPr>
        <p:spPr>
          <a:xfrm>
            <a:off x="8748000" y="6433920"/>
            <a:ext cx="519120" cy="418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9827B81A-D56B-4631-A6A4-0DA68EAD12AB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5D1B1BD-57CA-4BA1-8980-92B6D1AFE361}" type="slidenum">
              <a:t>71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"/>
          <p:cNvSpPr/>
          <p:nvPr/>
        </p:nvSpPr>
        <p:spPr>
          <a:xfrm>
            <a:off x="180000" y="720000"/>
            <a:ext cx="4134240" cy="35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Extraction des tableaux de SUMMARY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9" name=""/>
          <p:cNvSpPr/>
          <p:nvPr/>
        </p:nvSpPr>
        <p:spPr>
          <a:xfrm>
            <a:off x="158760" y="1148040"/>
            <a:ext cx="4314240" cy="1620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1. 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cherche un tableau avec ‘title’ et une largeur de 2 (colonnes)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→ On arrête quand on tombe sur ‘titre’ ou si il n’y a pas plus de tableau après le premier.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0" name=""/>
          <p:cNvSpPr/>
          <p:nvPr/>
        </p:nvSpPr>
        <p:spPr>
          <a:xfrm>
            <a:off x="4896000" y="1080000"/>
            <a:ext cx="3774240" cy="197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2.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enregistre le tableau dans un csv + léger traitement : 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Si ligne vide = Suppression, 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Si Colonne vide = suppression si valeur vide sinon, on rajoute à la ligne du haut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1" name=""/>
          <p:cNvSpPr/>
          <p:nvPr/>
        </p:nvSpPr>
        <p:spPr>
          <a:xfrm>
            <a:off x="171360" y="3318480"/>
            <a:ext cx="4314240" cy="143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3. 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extrait le csv propre dans un JSON avec clé : Nom de l’étude puis dictionnaire de clé/valeur : 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section + contenu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62" name="" descr=""/>
          <p:cNvPicPr/>
          <p:nvPr/>
        </p:nvPicPr>
        <p:blipFill>
          <a:blip r:embed="rId1"/>
          <a:stretch/>
        </p:blipFill>
        <p:spPr>
          <a:xfrm>
            <a:off x="4680000" y="2991240"/>
            <a:ext cx="3594240" cy="2972520"/>
          </a:xfrm>
          <a:prstGeom prst="rect">
            <a:avLst/>
          </a:prstGeom>
          <a:ln w="0">
            <a:noFill/>
          </a:ln>
        </p:spPr>
      </p:pic>
      <p:sp>
        <p:nvSpPr>
          <p:cNvPr id="463" name=""/>
          <p:cNvSpPr/>
          <p:nvPr/>
        </p:nvSpPr>
        <p:spPr>
          <a:xfrm>
            <a:off x="8726760" y="6395400"/>
            <a:ext cx="519120" cy="418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0F79400F-4318-4F13-A520-589F1106A680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956AB6C-1A6D-48F3-A976-A89B0240E0FA}" type="slidenum">
              <a:t>72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"/>
          <p:cNvSpPr/>
          <p:nvPr/>
        </p:nvSpPr>
        <p:spPr>
          <a:xfrm>
            <a:off x="180000" y="720000"/>
            <a:ext cx="3234240" cy="35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Catégorisation des sections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65" name="" descr=""/>
          <p:cNvPicPr/>
          <p:nvPr/>
        </p:nvPicPr>
        <p:blipFill>
          <a:blip r:embed="rId1"/>
          <a:stretch/>
        </p:blipFill>
        <p:spPr>
          <a:xfrm>
            <a:off x="360000" y="1260000"/>
            <a:ext cx="8079120" cy="2325600"/>
          </a:xfrm>
          <a:prstGeom prst="rect">
            <a:avLst/>
          </a:prstGeom>
          <a:ln w="0">
            <a:noFill/>
          </a:ln>
        </p:spPr>
      </p:pic>
      <p:sp>
        <p:nvSpPr>
          <p:cNvPr id="466" name=""/>
          <p:cNvSpPr/>
          <p:nvPr/>
        </p:nvSpPr>
        <p:spPr>
          <a:xfrm>
            <a:off x="360000" y="3780000"/>
            <a:ext cx="7374240" cy="35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Quand un mot clé apparaît, on le place dans le groupe approprié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67" name="" descr=""/>
          <p:cNvPicPr/>
          <p:nvPr/>
        </p:nvPicPr>
        <p:blipFill>
          <a:blip r:embed="rId2"/>
          <a:srcRect l="0" t="0" r="0" b="47846"/>
          <a:stretch/>
        </p:blipFill>
        <p:spPr>
          <a:xfrm>
            <a:off x="360000" y="4140000"/>
            <a:ext cx="2295000" cy="1793880"/>
          </a:xfrm>
          <a:prstGeom prst="rect">
            <a:avLst/>
          </a:prstGeom>
          <a:ln w="0">
            <a:noFill/>
          </a:ln>
        </p:spPr>
      </p:pic>
      <p:pic>
        <p:nvPicPr>
          <p:cNvPr id="468" name="" descr=""/>
          <p:cNvPicPr/>
          <p:nvPr/>
        </p:nvPicPr>
        <p:blipFill>
          <a:blip r:embed="rId3"/>
          <a:srcRect l="0" t="54198" r="0" b="0"/>
          <a:stretch/>
        </p:blipFill>
        <p:spPr>
          <a:xfrm>
            <a:off x="2739240" y="4359600"/>
            <a:ext cx="2295000" cy="1574640"/>
          </a:xfrm>
          <a:prstGeom prst="rect">
            <a:avLst/>
          </a:prstGeom>
          <a:ln w="0">
            <a:noFill/>
          </a:ln>
        </p:spPr>
      </p:pic>
      <p:sp>
        <p:nvSpPr>
          <p:cNvPr id="469" name=""/>
          <p:cNvSpPr/>
          <p:nvPr/>
        </p:nvSpPr>
        <p:spPr>
          <a:xfrm>
            <a:off x="5220000" y="5580000"/>
            <a:ext cx="1794240" cy="35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Reste à trier ?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0" name=""/>
          <p:cNvSpPr/>
          <p:nvPr/>
        </p:nvSpPr>
        <p:spPr>
          <a:xfrm>
            <a:off x="8726760" y="6323400"/>
            <a:ext cx="519120" cy="418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F2D0158A-F6B1-42CE-9E18-FC2C47C1B040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4BD7DF1-B6E6-4BCD-AC9B-CF9336FB2074}" type="slidenum">
              <a:t>73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"/>
          <p:cNvSpPr/>
          <p:nvPr/>
        </p:nvSpPr>
        <p:spPr>
          <a:xfrm>
            <a:off x="180000" y="720000"/>
            <a:ext cx="2154240" cy="35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Preprocessing V2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2" name=""/>
          <p:cNvSpPr/>
          <p:nvPr/>
        </p:nvSpPr>
        <p:spPr>
          <a:xfrm>
            <a:off x="360000" y="1800000"/>
            <a:ext cx="3414240" cy="35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Lower + Unicode + Ponctuation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3" name=""/>
          <p:cNvSpPr/>
          <p:nvPr/>
        </p:nvSpPr>
        <p:spPr>
          <a:xfrm>
            <a:off x="360000" y="2520000"/>
            <a:ext cx="3414240" cy="340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Stop Words avec nltk.corpus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4" name=""/>
          <p:cNvSpPr/>
          <p:nvPr/>
        </p:nvSpPr>
        <p:spPr>
          <a:xfrm>
            <a:off x="360000" y="3240000"/>
            <a:ext cx="3414240" cy="340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Acronymes avec ma liste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5" name=""/>
          <p:cNvSpPr/>
          <p:nvPr/>
        </p:nvSpPr>
        <p:spPr>
          <a:xfrm>
            <a:off x="360000" y="3973680"/>
            <a:ext cx="3414240" cy="340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Date : durée D10, W5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6" name=""/>
          <p:cNvSpPr/>
          <p:nvPr/>
        </p:nvSpPr>
        <p:spPr>
          <a:xfrm>
            <a:off x="4140000" y="2797920"/>
            <a:ext cx="4674240" cy="2132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Stemming 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Lemming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Rapide 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Précis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règle-mécanique 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Dictionnaire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Erreur 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Pas d’erreur mais limité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Cas particulier 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Gère au cas par cas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pos : v, n, a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77" name="" descr=""/>
          <p:cNvPicPr/>
          <p:nvPr/>
        </p:nvPicPr>
        <p:blipFill>
          <a:blip r:embed="rId1"/>
          <a:stretch/>
        </p:blipFill>
        <p:spPr>
          <a:xfrm>
            <a:off x="2865960" y="1260000"/>
            <a:ext cx="6128280" cy="344160"/>
          </a:xfrm>
          <a:prstGeom prst="rect">
            <a:avLst/>
          </a:prstGeom>
          <a:ln w="0">
            <a:noFill/>
          </a:ln>
        </p:spPr>
      </p:pic>
      <p:sp>
        <p:nvSpPr>
          <p:cNvPr id="478" name=""/>
          <p:cNvSpPr/>
          <p:nvPr/>
        </p:nvSpPr>
        <p:spPr>
          <a:xfrm>
            <a:off x="8726760" y="6323400"/>
            <a:ext cx="519120" cy="418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4FEDEC92-B2B0-40EE-8FA1-29DECB7AEEDA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229547A-CC58-456A-A8A4-50B22F2FC904}" type="slidenum">
              <a:t>74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"/>
          <p:cNvSpPr/>
          <p:nvPr/>
        </p:nvSpPr>
        <p:spPr>
          <a:xfrm>
            <a:off x="1260000" y="1980000"/>
            <a:ext cx="6469560" cy="348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8000" spc="-1" strike="noStrike">
                <a:solidFill>
                  <a:srgbClr val="000000"/>
                </a:solidFill>
                <a:latin typeface="Arial"/>
                <a:ea typeface="DejaVu Sans"/>
              </a:rPr>
              <a:t>SECTION 9 :</a:t>
            </a:r>
            <a:br>
              <a:rPr sz="8000"/>
            </a:br>
            <a:r>
              <a:rPr b="0" lang="fr-FR" sz="8000" spc="-1" strike="noStrike">
                <a:solidFill>
                  <a:srgbClr val="000000"/>
                </a:solidFill>
                <a:latin typeface="Arial"/>
                <a:ea typeface="DejaVu Sans"/>
              </a:rPr>
              <a:t>06/06</a:t>
            </a:r>
            <a:endParaRPr b="0" lang="fr-FR" sz="8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0" name=""/>
          <p:cNvSpPr/>
          <p:nvPr/>
        </p:nvSpPr>
        <p:spPr>
          <a:xfrm>
            <a:off x="8654760" y="6432480"/>
            <a:ext cx="519120" cy="418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5AAFAD9D-C1C5-41D8-B48D-385F69587FC1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987C6D7-39CE-4067-9C69-E69740D8E647}" type="slidenum">
              <a:t>75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"/>
          <p:cNvSpPr/>
          <p:nvPr/>
        </p:nvSpPr>
        <p:spPr>
          <a:xfrm>
            <a:off x="0" y="648000"/>
            <a:ext cx="2154600" cy="35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Liste d’étude csv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2" name=""/>
          <p:cNvSpPr/>
          <p:nvPr/>
        </p:nvSpPr>
        <p:spPr>
          <a:xfrm>
            <a:off x="180000" y="2772000"/>
            <a:ext cx="4314600" cy="596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Arrange les titres d’Etudes pour coller aux abbréviations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83" name="" descr=""/>
          <p:cNvPicPr/>
          <p:nvPr/>
        </p:nvPicPr>
        <p:blipFill>
          <a:blip r:embed="rId1"/>
          <a:stretch/>
        </p:blipFill>
        <p:spPr>
          <a:xfrm>
            <a:off x="141480" y="4662360"/>
            <a:ext cx="2661120" cy="192240"/>
          </a:xfrm>
          <a:prstGeom prst="rect">
            <a:avLst/>
          </a:prstGeom>
          <a:ln w="0">
            <a:noFill/>
          </a:ln>
        </p:spPr>
      </p:pic>
      <p:pic>
        <p:nvPicPr>
          <p:cNvPr id="484" name="" descr=""/>
          <p:cNvPicPr/>
          <p:nvPr/>
        </p:nvPicPr>
        <p:blipFill>
          <a:blip r:embed="rId2"/>
          <a:stretch/>
        </p:blipFill>
        <p:spPr>
          <a:xfrm>
            <a:off x="3240000" y="4662360"/>
            <a:ext cx="542880" cy="192240"/>
          </a:xfrm>
          <a:prstGeom prst="rect">
            <a:avLst/>
          </a:prstGeom>
          <a:ln w="0">
            <a:noFill/>
          </a:ln>
        </p:spPr>
      </p:pic>
      <p:pic>
        <p:nvPicPr>
          <p:cNvPr id="485" name="" descr=""/>
          <p:cNvPicPr/>
          <p:nvPr/>
        </p:nvPicPr>
        <p:blipFill>
          <a:blip r:embed="rId3"/>
          <a:stretch/>
        </p:blipFill>
        <p:spPr>
          <a:xfrm>
            <a:off x="180000" y="3383640"/>
            <a:ext cx="2394720" cy="1182960"/>
          </a:xfrm>
          <a:prstGeom prst="rect">
            <a:avLst/>
          </a:prstGeom>
          <a:ln w="0">
            <a:noFill/>
          </a:ln>
        </p:spPr>
      </p:pic>
      <p:sp>
        <p:nvSpPr>
          <p:cNvPr id="486" name=""/>
          <p:cNvSpPr/>
          <p:nvPr/>
        </p:nvSpPr>
        <p:spPr>
          <a:xfrm>
            <a:off x="2880000" y="4752000"/>
            <a:ext cx="360000" cy="36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-45000" bIns="-4500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87" name=""/>
          <p:cNvSpPr/>
          <p:nvPr/>
        </p:nvSpPr>
        <p:spPr>
          <a:xfrm>
            <a:off x="72000" y="1224000"/>
            <a:ext cx="5467680" cy="35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récupère les Short Title dans le csv d’origine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88" name="" descr=""/>
          <p:cNvPicPr/>
          <p:nvPr/>
        </p:nvPicPr>
        <p:blipFill>
          <a:blip r:embed="rId4"/>
          <a:stretch/>
        </p:blipFill>
        <p:spPr>
          <a:xfrm>
            <a:off x="108000" y="1563120"/>
            <a:ext cx="5214600" cy="771480"/>
          </a:xfrm>
          <a:prstGeom prst="rect">
            <a:avLst/>
          </a:prstGeom>
          <a:ln w="0">
            <a:noFill/>
          </a:ln>
        </p:spPr>
      </p:pic>
      <p:sp>
        <p:nvSpPr>
          <p:cNvPr id="489" name=""/>
          <p:cNvSpPr/>
          <p:nvPr/>
        </p:nvSpPr>
        <p:spPr>
          <a:xfrm>
            <a:off x="4680000" y="2880000"/>
            <a:ext cx="4458600" cy="852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cherche dans le JSON d’acronymes si on a les noms d’étude, si oui on remplit la colonne Acronymes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90" name="" descr=""/>
          <p:cNvPicPr/>
          <p:nvPr/>
        </p:nvPicPr>
        <p:blipFill>
          <a:blip r:embed="rId5"/>
          <a:stretch/>
        </p:blipFill>
        <p:spPr>
          <a:xfrm>
            <a:off x="5518440" y="722880"/>
            <a:ext cx="3548160" cy="1568160"/>
          </a:xfrm>
          <a:prstGeom prst="rect">
            <a:avLst/>
          </a:prstGeom>
          <a:ln w="0">
            <a:noFill/>
          </a:ln>
        </p:spPr>
      </p:pic>
      <p:pic>
        <p:nvPicPr>
          <p:cNvPr id="491" name="" descr=""/>
          <p:cNvPicPr/>
          <p:nvPr/>
        </p:nvPicPr>
        <p:blipFill>
          <a:blip r:embed="rId6"/>
          <a:stretch/>
        </p:blipFill>
        <p:spPr>
          <a:xfrm>
            <a:off x="4392000" y="3996000"/>
            <a:ext cx="4459680" cy="1784880"/>
          </a:xfrm>
          <a:prstGeom prst="rect">
            <a:avLst/>
          </a:prstGeom>
          <a:ln w="0">
            <a:noFill/>
          </a:ln>
        </p:spPr>
      </p:pic>
      <p:sp>
        <p:nvSpPr>
          <p:cNvPr id="492" name=""/>
          <p:cNvSpPr/>
          <p:nvPr/>
        </p:nvSpPr>
        <p:spPr>
          <a:xfrm>
            <a:off x="8726760" y="6287400"/>
            <a:ext cx="519120" cy="418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5BCE5899-136F-477C-93AE-A83DC6AF64A8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BB24BCD-AA1F-4653-8443-A5404DA5284B}" type="slidenum">
              <a:t>76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"/>
          <p:cNvSpPr/>
          <p:nvPr/>
        </p:nvSpPr>
        <p:spPr>
          <a:xfrm>
            <a:off x="8727480" y="6307920"/>
            <a:ext cx="519120" cy="418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F3FCCD02-866E-4EAC-82C5-F16A6B9151F1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4" name=""/>
          <p:cNvSpPr/>
          <p:nvPr/>
        </p:nvSpPr>
        <p:spPr>
          <a:xfrm>
            <a:off x="0" y="720000"/>
            <a:ext cx="2694600" cy="35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JSON des abréviations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5" name=""/>
          <p:cNvSpPr/>
          <p:nvPr/>
        </p:nvSpPr>
        <p:spPr>
          <a:xfrm>
            <a:off x="180000" y="1440000"/>
            <a:ext cx="3954600" cy="71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lit ligne par ligne le pdf jusqu’à trouver ‘glossary’ ou ‘abbreviation’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6" name=""/>
          <p:cNvSpPr/>
          <p:nvPr/>
        </p:nvSpPr>
        <p:spPr>
          <a:xfrm>
            <a:off x="3780000" y="1800000"/>
            <a:ext cx="1080000" cy="36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-45000" bIns="-4500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97" name=""/>
          <p:cNvSpPr/>
          <p:nvPr/>
        </p:nvSpPr>
        <p:spPr>
          <a:xfrm>
            <a:off x="5040000" y="1440000"/>
            <a:ext cx="3054600" cy="596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note le numéro de page pour l’extraction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8" name=""/>
          <p:cNvSpPr/>
          <p:nvPr/>
        </p:nvSpPr>
        <p:spPr>
          <a:xfrm>
            <a:off x="360000" y="2700000"/>
            <a:ext cx="3414600" cy="1364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Après l’extraction, on regarde si les lignes sont conformes à notre forme voulu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ABC : Adsq Bdsq Cdqsd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(ou ‘ ’ \t)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9" name=""/>
          <p:cNvSpPr/>
          <p:nvPr/>
        </p:nvSpPr>
        <p:spPr>
          <a:xfrm>
            <a:off x="3600000" y="3240000"/>
            <a:ext cx="1620000" cy="36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-45000" bIns="-4500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500" name=""/>
          <p:cNvSpPr/>
          <p:nvPr/>
        </p:nvSpPr>
        <p:spPr>
          <a:xfrm>
            <a:off x="5400000" y="2880000"/>
            <a:ext cx="2694600" cy="89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extrait alors l’acronyme et la definition avec du re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01" name="" descr=""/>
          <p:cNvPicPr/>
          <p:nvPr/>
        </p:nvPicPr>
        <p:blipFill>
          <a:blip r:embed="rId1"/>
          <a:stretch/>
        </p:blipFill>
        <p:spPr>
          <a:xfrm>
            <a:off x="72000" y="4290840"/>
            <a:ext cx="4494600" cy="1463760"/>
          </a:xfrm>
          <a:prstGeom prst="rect">
            <a:avLst/>
          </a:prstGeom>
          <a:ln w="0">
            <a:noFill/>
          </a:ln>
        </p:spPr>
      </p:pic>
      <p:pic>
        <p:nvPicPr>
          <p:cNvPr id="502" name="" descr=""/>
          <p:cNvPicPr/>
          <p:nvPr/>
        </p:nvPicPr>
        <p:blipFill>
          <a:blip r:embed="rId2"/>
          <a:stretch/>
        </p:blipFill>
        <p:spPr>
          <a:xfrm>
            <a:off x="5153040" y="4680000"/>
            <a:ext cx="3985560" cy="833040"/>
          </a:xfrm>
          <a:prstGeom prst="rect">
            <a:avLst/>
          </a:prstGeom>
          <a:ln w="0">
            <a:noFill/>
          </a:ln>
        </p:spPr>
      </p:pic>
      <p:sp>
        <p:nvSpPr>
          <p:cNvPr id="503" name=""/>
          <p:cNvSpPr/>
          <p:nvPr/>
        </p:nvSpPr>
        <p:spPr>
          <a:xfrm>
            <a:off x="4680000" y="5040000"/>
            <a:ext cx="360000" cy="36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-45000" bIns="-4500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BFCD591-7D31-436F-9453-F171D56F5523}" type="slidenum">
              <a:t>77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"/>
          <p:cNvSpPr/>
          <p:nvPr/>
        </p:nvSpPr>
        <p:spPr>
          <a:xfrm>
            <a:off x="180000" y="720000"/>
            <a:ext cx="3414600" cy="35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Dictionnaire extrait des sections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5" name=""/>
          <p:cNvSpPr/>
          <p:nvPr/>
        </p:nvSpPr>
        <p:spPr>
          <a:xfrm>
            <a:off x="360000" y="3060000"/>
            <a:ext cx="5214600" cy="89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essaye d’avoir des correspondance exacte entre les clés  : on n’y touche pas à part pour lower() et retirer les \n, \t et ‘ ‘ en trop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6" name=""/>
          <p:cNvSpPr/>
          <p:nvPr/>
        </p:nvSpPr>
        <p:spPr>
          <a:xfrm>
            <a:off x="360000" y="4500000"/>
            <a:ext cx="5574600" cy="596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Tous ce qu’on ne veut pas est mis dans OTHER{} (poubelle)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7" name=""/>
          <p:cNvSpPr/>
          <p:nvPr/>
        </p:nvSpPr>
        <p:spPr>
          <a:xfrm>
            <a:off x="360000" y="1512000"/>
            <a:ext cx="7374600" cy="89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Fichier d’entrée : txt avec toutes les sections uniques ligne par ligne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Code 1 : Fichier de sortie : txt avec des catégories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Code 2 : Fichier de sortie : JSON avec appartenance aux études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8" name=""/>
          <p:cNvSpPr/>
          <p:nvPr/>
        </p:nvSpPr>
        <p:spPr>
          <a:xfrm>
            <a:off x="360000" y="5400000"/>
            <a:ext cx="3774600" cy="53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Questions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9" name=""/>
          <p:cNvSpPr/>
          <p:nvPr/>
        </p:nvSpPr>
        <p:spPr>
          <a:xfrm>
            <a:off x="8748000" y="6264000"/>
            <a:ext cx="519120" cy="418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9B0D7A74-9A13-4B86-AD94-6C0CC9D35364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EA43AEE-4710-4B3F-BB3F-0C5669A1AD99}" type="slidenum">
              <a:t>78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"/>
          <p:cNvSpPr/>
          <p:nvPr/>
        </p:nvSpPr>
        <p:spPr>
          <a:xfrm>
            <a:off x="180000" y="720000"/>
            <a:ext cx="1794600" cy="35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Preprocessing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1" name=""/>
          <p:cNvSpPr/>
          <p:nvPr/>
        </p:nvSpPr>
        <p:spPr>
          <a:xfrm>
            <a:off x="180000" y="1377720"/>
            <a:ext cx="3774600" cy="596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1. Acronyme avec specifié et global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(Suppression si entre parenthèse)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2" name=""/>
          <p:cNvSpPr/>
          <p:nvPr/>
        </p:nvSpPr>
        <p:spPr>
          <a:xfrm>
            <a:off x="180000" y="2052000"/>
            <a:ext cx="3774600" cy="35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2. Lemmatisation (reprise du code)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3" name=""/>
          <p:cNvSpPr/>
          <p:nvPr/>
        </p:nvSpPr>
        <p:spPr>
          <a:xfrm>
            <a:off x="180000" y="2520000"/>
            <a:ext cx="3774600" cy="35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3. Normalisation unicode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4" name=""/>
          <p:cNvSpPr/>
          <p:nvPr/>
        </p:nvSpPr>
        <p:spPr>
          <a:xfrm>
            <a:off x="180000" y="3060000"/>
            <a:ext cx="4134600" cy="35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4. Nettoyage ponctuation (supprimer -)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5" name=""/>
          <p:cNvSpPr/>
          <p:nvPr/>
        </p:nvSpPr>
        <p:spPr>
          <a:xfrm>
            <a:off x="180000" y="3600000"/>
            <a:ext cx="3774600" cy="35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5. Lower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6" name=""/>
          <p:cNvSpPr/>
          <p:nvPr/>
        </p:nvSpPr>
        <p:spPr>
          <a:xfrm>
            <a:off x="180000" y="4144320"/>
            <a:ext cx="3774600" cy="35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6. Pattern Day / Week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7" name=""/>
          <p:cNvSpPr/>
          <p:nvPr/>
        </p:nvSpPr>
        <p:spPr>
          <a:xfrm>
            <a:off x="180000" y="4680000"/>
            <a:ext cx="3774600" cy="35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7. Stop words + lettre seul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8" name=""/>
          <p:cNvSpPr/>
          <p:nvPr/>
        </p:nvSpPr>
        <p:spPr>
          <a:xfrm>
            <a:off x="180000" y="5220000"/>
            <a:ext cx="3774600" cy="35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8. Chiffres et Nombres ?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9" name=""/>
          <p:cNvSpPr/>
          <p:nvPr/>
        </p:nvSpPr>
        <p:spPr>
          <a:xfrm>
            <a:off x="5580360" y="2160000"/>
            <a:ext cx="1074600" cy="35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Ordre ?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0" name=""/>
          <p:cNvSpPr/>
          <p:nvPr/>
        </p:nvSpPr>
        <p:spPr>
          <a:xfrm>
            <a:off x="4680000" y="4140000"/>
            <a:ext cx="2694600" cy="35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Supprimer temporalité ?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1" name=""/>
          <p:cNvSpPr/>
          <p:nvPr/>
        </p:nvSpPr>
        <p:spPr>
          <a:xfrm>
            <a:off x="8727480" y="6270840"/>
            <a:ext cx="519120" cy="418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BC3B3B4E-8883-4F11-8C93-BE262B7C8705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2" name=""/>
          <p:cNvSpPr/>
          <p:nvPr/>
        </p:nvSpPr>
        <p:spPr>
          <a:xfrm>
            <a:off x="4680000" y="4680000"/>
            <a:ext cx="3234600" cy="852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Est-ce qu’on resupprime les mots apparaissant trop de fois ?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3" name=""/>
          <p:cNvSpPr/>
          <p:nvPr/>
        </p:nvSpPr>
        <p:spPr>
          <a:xfrm>
            <a:off x="4860360" y="1017720"/>
            <a:ext cx="3774600" cy="59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supprime les titres et on regroupe les parties par sections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824B365-06DA-4CB9-A4E9-0883EFC5EFB5}" type="slidenum">
              <a:t>79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1008000" y="260280"/>
            <a:ext cx="7837560" cy="349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fr-FR" sz="2000" spc="-1" strike="noStrike">
                <a:solidFill>
                  <a:schemeClr val="lt1"/>
                </a:solidFill>
                <a:latin typeface="Century Gothic"/>
                <a:ea typeface="Verdana"/>
              </a:rPr>
              <a:t>Embellissement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4" name="Espace réservé du contenu 3"/>
          <p:cNvSpPr/>
          <p:nvPr/>
        </p:nvSpPr>
        <p:spPr>
          <a:xfrm>
            <a:off x="648000" y="836640"/>
            <a:ext cx="8161200" cy="527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marL="288000" indent="-288000" defTabSz="914400">
              <a:lnSpc>
                <a:spcPct val="100000"/>
              </a:lnSpc>
              <a:spcBef>
                <a:spcPts val="1500"/>
              </a:spcBef>
              <a:spcAft>
                <a:spcPts val="1001"/>
              </a:spcAft>
              <a:buClr>
                <a:srgbClr val="153d8a"/>
              </a:buClr>
              <a:buSzPct val="110000"/>
              <a:buFont typeface="Wingdings" charset="2"/>
              <a:buChar char=""/>
            </a:pPr>
            <a:r>
              <a:rPr b="1" lang="fr-FR" sz="1800" spc="-1" strike="noStrike">
                <a:solidFill>
                  <a:srgbClr val="153d8a"/>
                </a:solidFill>
                <a:latin typeface="Century Gothic"/>
              </a:rPr>
              <a:t>Plusieurs choix possible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marL="288000" indent="-288000" defTabSz="914400">
              <a:lnSpc>
                <a:spcPct val="100000"/>
              </a:lnSpc>
              <a:spcBef>
                <a:spcPts val="1500"/>
              </a:spcBef>
              <a:spcAft>
                <a:spcPts val="1001"/>
              </a:spcAft>
              <a:buClr>
                <a:srgbClr val="153d8a"/>
              </a:buClr>
              <a:buSzPct val="110000"/>
              <a:buFont typeface="Wingdings" charset="2"/>
              <a:buChar char=""/>
            </a:pPr>
            <a:r>
              <a:rPr b="1" lang="fr-FR" sz="1800" spc="-1" strike="noStrike">
                <a:solidFill>
                  <a:srgbClr val="153d8a"/>
                </a:solidFill>
                <a:latin typeface="Century Gothic"/>
              </a:rPr>
              <a:t>Objectifs : Récupérer ce qui nous intéresse dans les fichiers txt → regex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marL="288000" indent="-288000" defTabSz="914400">
              <a:lnSpc>
                <a:spcPct val="100000"/>
              </a:lnSpc>
              <a:spcBef>
                <a:spcPts val="1500"/>
              </a:spcBef>
              <a:spcAft>
                <a:spcPts val="1001"/>
              </a:spcAft>
              <a:buClr>
                <a:srgbClr val="153d8a"/>
              </a:buClr>
              <a:buSzPct val="110000"/>
              <a:buFont typeface="Wingdings" charset="2"/>
              <a:buChar char=""/>
            </a:pPr>
            <a:r>
              <a:rPr b="1" lang="fr-FR" sz="1800" spc="-1" strike="noStrike">
                <a:solidFill>
                  <a:srgbClr val="153d8a"/>
                </a:solidFill>
                <a:latin typeface="Century Gothic"/>
                <a:ea typeface="Verdana"/>
              </a:rPr>
              <a:t>1. Les Titres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marL="288000" indent="-288000" defTabSz="914400">
              <a:lnSpc>
                <a:spcPct val="100000"/>
              </a:lnSpc>
              <a:spcBef>
                <a:spcPts val="1500"/>
              </a:spcBef>
              <a:spcAft>
                <a:spcPts val="1001"/>
              </a:spcAft>
              <a:buClr>
                <a:srgbClr val="153d8a"/>
              </a:buClr>
              <a:buSzPct val="110000"/>
              <a:buFont typeface="Wingdings" charset="2"/>
              <a:buChar char=""/>
            </a:pPr>
            <a:r>
              <a:rPr b="1" lang="fr-FR" sz="1800" spc="-1" strike="noStrike">
                <a:solidFill>
                  <a:srgbClr val="153d8a"/>
                </a:solidFill>
                <a:latin typeface="Century Gothic"/>
                <a:ea typeface="Verdana"/>
              </a:rPr>
              <a:t>2. Les paragraphes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marL="288000" indent="-288000" defTabSz="914400">
              <a:lnSpc>
                <a:spcPct val="100000"/>
              </a:lnSpc>
              <a:spcBef>
                <a:spcPts val="1500"/>
              </a:spcBef>
              <a:spcAft>
                <a:spcPts val="1001"/>
              </a:spcAft>
              <a:buClr>
                <a:srgbClr val="153d8a"/>
              </a:buClr>
              <a:buSzPct val="110000"/>
              <a:buFont typeface="Wingdings" charset="2"/>
              <a:buChar char=""/>
            </a:pPr>
            <a:r>
              <a:rPr b="1" lang="fr-FR" sz="1800" spc="-1" strike="noStrike">
                <a:solidFill>
                  <a:srgbClr val="153d8a"/>
                </a:solidFill>
                <a:latin typeface="Century Gothic"/>
                <a:ea typeface="Verdana"/>
              </a:rPr>
              <a:t>Tout les textes entre la fin </a:t>
            </a:r>
            <a:br>
              <a:rPr sz="1800"/>
            </a:br>
            <a:r>
              <a:rPr b="1" lang="fr-FR" sz="1800" spc="-1" strike="noStrike">
                <a:solidFill>
                  <a:srgbClr val="153d8a"/>
                </a:solidFill>
                <a:latin typeface="Century Gothic"/>
                <a:ea typeface="Verdana"/>
              </a:rPr>
              <a:t>d'un titre valide et le </a:t>
            </a:r>
            <a:br>
              <a:rPr sz="1800"/>
            </a:br>
            <a:r>
              <a:rPr b="1" lang="fr-FR" sz="1800" spc="-1" strike="noStrike">
                <a:solidFill>
                  <a:srgbClr val="153d8a"/>
                </a:solidFill>
                <a:latin typeface="Century Gothic"/>
                <a:ea typeface="Verdana"/>
              </a:rPr>
              <a:t>début du titre suivant, </a:t>
            </a:r>
            <a:br>
              <a:rPr sz="1800"/>
            </a:br>
            <a:r>
              <a:rPr b="1" lang="fr-FR" sz="1800" spc="-1" strike="noStrike">
                <a:solidFill>
                  <a:srgbClr val="153d8a"/>
                </a:solidFill>
                <a:latin typeface="Century Gothic"/>
                <a:ea typeface="Verdana"/>
              </a:rPr>
              <a:t>avec un nettoyage des </a:t>
            </a:r>
            <a:br>
              <a:rPr sz="1800"/>
            </a:br>
            <a:r>
              <a:rPr b="1" lang="fr-FR" sz="1800" spc="-1" strike="noStrike">
                <a:solidFill>
                  <a:srgbClr val="153d8a"/>
                </a:solidFill>
                <a:latin typeface="Century Gothic"/>
                <a:ea typeface="Verdana"/>
              </a:rPr>
              <a:t>sauts de ligne multiples.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marL="288000" indent="-288000" defTabSz="914400">
              <a:lnSpc>
                <a:spcPct val="100000"/>
              </a:lnSpc>
              <a:spcBef>
                <a:spcPts val="1500"/>
              </a:spcBef>
              <a:spcAft>
                <a:spcPts val="1001"/>
              </a:spcAft>
              <a:buClr>
                <a:srgbClr val="153d8a"/>
              </a:buClr>
              <a:buSzPct val="110000"/>
              <a:buFont typeface="Wingdings" charset="2"/>
              <a:buChar char=""/>
            </a:pPr>
            <a:r>
              <a:rPr b="1" lang="fr-FR" sz="1800" spc="-1" strike="noStrike">
                <a:solidFill>
                  <a:srgbClr val="153d8a"/>
                </a:solidFill>
                <a:latin typeface="Century Gothic"/>
                <a:ea typeface="Verdana"/>
              </a:rPr>
              <a:t>Améliorations envisageables : </a:t>
            </a:r>
            <a:br>
              <a:rPr sz="1800"/>
            </a:br>
            <a:r>
              <a:rPr b="1" lang="fr-FR" sz="1800" spc="-1" strike="noStrike">
                <a:solidFill>
                  <a:srgbClr val="153d8a"/>
                </a:solidFill>
                <a:latin typeface="Century Gothic"/>
                <a:ea typeface="Verdana"/>
              </a:rPr>
              <a:t>- Meilleur règles pour la récupération des paragraphes en cours</a:t>
            </a:r>
            <a:br>
              <a:rPr sz="1800"/>
            </a:br>
            <a:r>
              <a:rPr b="1" lang="fr-FR" sz="1800" spc="-1" strike="noStrike">
                <a:solidFill>
                  <a:srgbClr val="153d8a"/>
                </a:solidFill>
                <a:latin typeface="Century Gothic"/>
                <a:ea typeface="Verdana"/>
              </a:rPr>
              <a:t>- Améliorations du regex pour extraire véritablement ce qu’il nous faut (plus de précisions)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45" name="" descr=""/>
          <p:cNvPicPr/>
          <p:nvPr/>
        </p:nvPicPr>
        <p:blipFill>
          <a:blip r:embed="rId1"/>
          <a:stretch/>
        </p:blipFill>
        <p:spPr>
          <a:xfrm>
            <a:off x="3960000" y="1800000"/>
            <a:ext cx="4608000" cy="3041280"/>
          </a:xfrm>
          <a:prstGeom prst="rect">
            <a:avLst/>
          </a:prstGeom>
          <a:ln w="0">
            <a:noFill/>
          </a:ln>
        </p:spPr>
      </p:pic>
      <p:sp>
        <p:nvSpPr>
          <p:cNvPr id="146" name=""/>
          <p:cNvSpPr/>
          <p:nvPr/>
        </p:nvSpPr>
        <p:spPr>
          <a:xfrm>
            <a:off x="8820360" y="6431040"/>
            <a:ext cx="370440" cy="418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CB61B3CD-230C-4216-A830-4D9076757E48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C2DBCDB-5D02-4227-8EA9-86617E8C52D5}" type="slidenum">
              <a:t>8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"/>
          <p:cNvSpPr/>
          <p:nvPr/>
        </p:nvSpPr>
        <p:spPr>
          <a:xfrm>
            <a:off x="1260000" y="1980000"/>
            <a:ext cx="7016040" cy="348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8000" spc="-1" strike="noStrike">
                <a:solidFill>
                  <a:srgbClr val="000000"/>
                </a:solidFill>
                <a:latin typeface="Arial"/>
                <a:ea typeface="DejaVu Sans"/>
              </a:rPr>
              <a:t>SECTION 10 :</a:t>
            </a:r>
            <a:br>
              <a:rPr sz="8000"/>
            </a:br>
            <a:r>
              <a:rPr b="0" lang="fr-FR" sz="8000" spc="-1" strike="noStrike">
                <a:solidFill>
                  <a:srgbClr val="000000"/>
                </a:solidFill>
                <a:latin typeface="Arial"/>
                <a:ea typeface="DejaVu Sans"/>
              </a:rPr>
              <a:t>12/06</a:t>
            </a:r>
            <a:endParaRPr b="0" lang="fr-FR" sz="8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5" name=""/>
          <p:cNvSpPr/>
          <p:nvPr/>
        </p:nvSpPr>
        <p:spPr>
          <a:xfrm>
            <a:off x="8654760" y="6432480"/>
            <a:ext cx="519120" cy="418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377BFF9A-B70A-4641-AA3C-024F417E1B1A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6CFE4FF-0662-4F31-AF24-02CC8800A558}" type="slidenum">
              <a:t>80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"/>
          <p:cNvSpPr/>
          <p:nvPr/>
        </p:nvSpPr>
        <p:spPr>
          <a:xfrm>
            <a:off x="180000" y="720000"/>
            <a:ext cx="3235680" cy="35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Trouver Acronyme manquant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7" name=""/>
          <p:cNvSpPr/>
          <p:nvPr/>
        </p:nvSpPr>
        <p:spPr>
          <a:xfrm>
            <a:off x="540000" y="1440000"/>
            <a:ext cx="3595680" cy="59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1. Tous les mots uniquement en majuscule de 6 lettres ou moins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8" name=""/>
          <p:cNvSpPr/>
          <p:nvPr/>
        </p:nvSpPr>
        <p:spPr>
          <a:xfrm>
            <a:off x="5220000" y="1440000"/>
            <a:ext cx="3595680" cy="59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2. Tous les mots contenant au moins 2 majuscules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29" name="" descr=""/>
          <p:cNvPicPr/>
          <p:nvPr/>
        </p:nvPicPr>
        <p:blipFill>
          <a:blip r:embed="rId1"/>
          <a:stretch/>
        </p:blipFill>
        <p:spPr>
          <a:xfrm>
            <a:off x="4896000" y="2088000"/>
            <a:ext cx="4087440" cy="688680"/>
          </a:xfrm>
          <a:prstGeom prst="rect">
            <a:avLst/>
          </a:prstGeom>
          <a:ln w="0">
            <a:noFill/>
          </a:ln>
        </p:spPr>
      </p:pic>
      <p:sp>
        <p:nvSpPr>
          <p:cNvPr id="530" name=""/>
          <p:cNvSpPr/>
          <p:nvPr/>
        </p:nvSpPr>
        <p:spPr>
          <a:xfrm>
            <a:off x="5940000" y="2880000"/>
            <a:ext cx="1615680" cy="35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Trop de faux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1" name=""/>
          <p:cNvSpPr/>
          <p:nvPr/>
        </p:nvSpPr>
        <p:spPr>
          <a:xfrm>
            <a:off x="0" y="2772000"/>
            <a:ext cx="4855680" cy="89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Il doit en manquer mais bien dans l’ensemble.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en récupère 333 dont des mots en maj et des titres.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32" name="" descr=""/>
          <p:cNvPicPr/>
          <p:nvPr/>
        </p:nvPicPr>
        <p:blipFill>
          <a:blip r:embed="rId2"/>
          <a:stretch/>
        </p:blipFill>
        <p:spPr>
          <a:xfrm>
            <a:off x="180000" y="4320000"/>
            <a:ext cx="4780800" cy="1564920"/>
          </a:xfrm>
          <a:prstGeom prst="rect">
            <a:avLst/>
          </a:prstGeom>
          <a:ln w="0">
            <a:noFill/>
          </a:ln>
        </p:spPr>
      </p:pic>
      <p:sp>
        <p:nvSpPr>
          <p:cNvPr id="533" name=""/>
          <p:cNvSpPr/>
          <p:nvPr/>
        </p:nvSpPr>
        <p:spPr>
          <a:xfrm>
            <a:off x="182880" y="3960000"/>
            <a:ext cx="4855680" cy="35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Nouveau site trouvé avec wayback machine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4" name=""/>
          <p:cNvSpPr/>
          <p:nvPr/>
        </p:nvSpPr>
        <p:spPr>
          <a:xfrm>
            <a:off x="0" y="5877360"/>
            <a:ext cx="9139680" cy="256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200" spc="-1" strike="noStrike">
                <a:solidFill>
                  <a:srgbClr val="000000"/>
                </a:solidFill>
                <a:latin typeface="Arial"/>
              </a:rPr>
              <a:t>https://web.archive.org/web/20170512021827/http://www.spinalcord.org:80/resource-center/askus/index.php?pg=kb.page&amp;id=1413</a:t>
            </a: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5" name=""/>
          <p:cNvSpPr/>
          <p:nvPr/>
        </p:nvSpPr>
        <p:spPr>
          <a:xfrm>
            <a:off x="5040000" y="5040000"/>
            <a:ext cx="720000" cy="36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-45000" bIns="-4500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6" name=""/>
          <p:cNvSpPr/>
          <p:nvPr/>
        </p:nvSpPr>
        <p:spPr>
          <a:xfrm>
            <a:off x="5904000" y="3960000"/>
            <a:ext cx="2695680" cy="1365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passe à 299 acronymes restants mais avec des faux acronymes (mauvaises définitions)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37" name="" descr=""/>
          <p:cNvPicPr/>
          <p:nvPr/>
        </p:nvPicPr>
        <p:blipFill>
          <a:blip r:embed="rId3"/>
          <a:stretch/>
        </p:blipFill>
        <p:spPr>
          <a:xfrm>
            <a:off x="5040000" y="5400000"/>
            <a:ext cx="2443680" cy="226080"/>
          </a:xfrm>
          <a:prstGeom prst="rect">
            <a:avLst/>
          </a:prstGeom>
          <a:ln w="0">
            <a:noFill/>
          </a:ln>
        </p:spPr>
      </p:pic>
      <p:pic>
        <p:nvPicPr>
          <p:cNvPr id="538" name="" descr=""/>
          <p:cNvPicPr/>
          <p:nvPr/>
        </p:nvPicPr>
        <p:blipFill>
          <a:blip r:embed="rId4"/>
          <a:stretch/>
        </p:blipFill>
        <p:spPr>
          <a:xfrm>
            <a:off x="7560000" y="5410800"/>
            <a:ext cx="1543680" cy="175680"/>
          </a:xfrm>
          <a:prstGeom prst="rect">
            <a:avLst/>
          </a:prstGeom>
          <a:ln w="0">
            <a:noFill/>
          </a:ln>
        </p:spPr>
      </p:pic>
      <p:sp>
        <p:nvSpPr>
          <p:cNvPr id="539" name=""/>
          <p:cNvSpPr/>
          <p:nvPr/>
        </p:nvSpPr>
        <p:spPr>
          <a:xfrm>
            <a:off x="8748000" y="6309360"/>
            <a:ext cx="519120" cy="418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9DF58FF9-9598-49E9-938C-ED2AD5A6A23A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40" name="" descr=""/>
          <p:cNvPicPr/>
          <p:nvPr/>
        </p:nvPicPr>
        <p:blipFill>
          <a:blip r:embed="rId5"/>
          <a:stretch/>
        </p:blipFill>
        <p:spPr>
          <a:xfrm>
            <a:off x="432000" y="2160000"/>
            <a:ext cx="3416040" cy="55548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32E1F4B-07EA-4300-A222-3E539E463E57}" type="slidenum">
              <a:t>81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"/>
          <p:cNvSpPr/>
          <p:nvPr/>
        </p:nvSpPr>
        <p:spPr>
          <a:xfrm>
            <a:off x="180000" y="2520360"/>
            <a:ext cx="3956040" cy="35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Problème : flags=re.IGNORECASE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2" name=""/>
          <p:cNvSpPr/>
          <p:nvPr/>
        </p:nvSpPr>
        <p:spPr>
          <a:xfrm>
            <a:off x="2592000" y="720000"/>
            <a:ext cx="3235680" cy="35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Augmenter Base d’acronymes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3" name=""/>
          <p:cNvSpPr/>
          <p:nvPr/>
        </p:nvSpPr>
        <p:spPr>
          <a:xfrm>
            <a:off x="180000" y="720000"/>
            <a:ext cx="1795680" cy="35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le supprime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4" name=""/>
          <p:cNvSpPr/>
          <p:nvPr/>
        </p:nvSpPr>
        <p:spPr>
          <a:xfrm>
            <a:off x="1872000" y="900000"/>
            <a:ext cx="720000" cy="36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-45000" bIns="-4500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5" name=""/>
          <p:cNvSpPr/>
          <p:nvPr/>
        </p:nvSpPr>
        <p:spPr>
          <a:xfrm>
            <a:off x="0" y="1584000"/>
            <a:ext cx="9355680" cy="59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De base on supprime les acronymes entre parenthèse pour ne pas doubler les définitions (mais seulement ceux qu’on connaît) → On les récupère avant de les supprimer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46" name="" descr=""/>
          <p:cNvPicPr/>
          <p:nvPr/>
        </p:nvPicPr>
        <p:blipFill>
          <a:blip r:embed="rId1"/>
          <a:stretch/>
        </p:blipFill>
        <p:spPr>
          <a:xfrm>
            <a:off x="864000" y="1224000"/>
            <a:ext cx="2994480" cy="319680"/>
          </a:xfrm>
          <a:prstGeom prst="rect">
            <a:avLst/>
          </a:prstGeom>
          <a:ln w="0">
            <a:noFill/>
          </a:ln>
        </p:spPr>
      </p:pic>
      <p:sp>
        <p:nvSpPr>
          <p:cNvPr id="547" name=""/>
          <p:cNvSpPr/>
          <p:nvPr/>
        </p:nvSpPr>
        <p:spPr>
          <a:xfrm>
            <a:off x="5364000" y="1201680"/>
            <a:ext cx="2623680" cy="342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passe de 333 à 258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8" name=""/>
          <p:cNvSpPr/>
          <p:nvPr/>
        </p:nvSpPr>
        <p:spPr>
          <a:xfrm>
            <a:off x="8726760" y="6288120"/>
            <a:ext cx="519120" cy="418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1E0B6E05-23DC-46EE-A107-14982025BD88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9" name=""/>
          <p:cNvSpPr/>
          <p:nvPr/>
        </p:nvSpPr>
        <p:spPr>
          <a:xfrm>
            <a:off x="360000" y="3101760"/>
            <a:ext cx="4136040" cy="854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avait mis ignorecase pour récupérer tous les acronymes possibles :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50" name="" descr=""/>
          <p:cNvPicPr/>
          <p:nvPr/>
        </p:nvPicPr>
        <p:blipFill>
          <a:blip r:embed="rId2"/>
          <a:stretch/>
        </p:blipFill>
        <p:spPr>
          <a:xfrm>
            <a:off x="447840" y="3960000"/>
            <a:ext cx="2428200" cy="272880"/>
          </a:xfrm>
          <a:prstGeom prst="rect">
            <a:avLst/>
          </a:prstGeom>
          <a:ln w="0">
            <a:noFill/>
          </a:ln>
        </p:spPr>
      </p:pic>
      <p:sp>
        <p:nvSpPr>
          <p:cNvPr id="551" name=""/>
          <p:cNvSpPr/>
          <p:nvPr/>
        </p:nvSpPr>
        <p:spPr>
          <a:xfrm>
            <a:off x="5220000" y="2447280"/>
            <a:ext cx="2696040" cy="702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ALL : acute lymphoblastic leukemia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2" name=""/>
          <p:cNvSpPr/>
          <p:nvPr/>
        </p:nvSpPr>
        <p:spPr>
          <a:xfrm>
            <a:off x="3528000" y="4617720"/>
            <a:ext cx="1796040" cy="598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IT : Intrathecal injections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53" name="" descr=""/>
          <p:cNvPicPr/>
          <p:nvPr/>
        </p:nvPicPr>
        <p:blipFill>
          <a:blip r:embed="rId3"/>
          <a:stretch/>
        </p:blipFill>
        <p:spPr>
          <a:xfrm>
            <a:off x="5328360" y="4500000"/>
            <a:ext cx="3127680" cy="239400"/>
          </a:xfrm>
          <a:prstGeom prst="rect">
            <a:avLst/>
          </a:prstGeom>
          <a:ln w="0">
            <a:noFill/>
          </a:ln>
        </p:spPr>
      </p:pic>
      <p:pic>
        <p:nvPicPr>
          <p:cNvPr id="554" name="" descr=""/>
          <p:cNvPicPr/>
          <p:nvPr/>
        </p:nvPicPr>
        <p:blipFill>
          <a:blip r:embed="rId4"/>
          <a:stretch/>
        </p:blipFill>
        <p:spPr>
          <a:xfrm>
            <a:off x="5328000" y="5004000"/>
            <a:ext cx="3596040" cy="212040"/>
          </a:xfrm>
          <a:prstGeom prst="rect">
            <a:avLst/>
          </a:prstGeom>
          <a:ln w="0">
            <a:noFill/>
          </a:ln>
        </p:spPr>
      </p:pic>
      <p:pic>
        <p:nvPicPr>
          <p:cNvPr id="555" name="" descr=""/>
          <p:cNvPicPr/>
          <p:nvPr/>
        </p:nvPicPr>
        <p:blipFill>
          <a:blip r:embed="rId5"/>
          <a:stretch/>
        </p:blipFill>
        <p:spPr>
          <a:xfrm>
            <a:off x="4140000" y="3153960"/>
            <a:ext cx="4910760" cy="262080"/>
          </a:xfrm>
          <a:prstGeom prst="rect">
            <a:avLst/>
          </a:prstGeom>
          <a:ln w="0">
            <a:noFill/>
          </a:ln>
        </p:spPr>
      </p:pic>
      <p:pic>
        <p:nvPicPr>
          <p:cNvPr id="556" name="" descr=""/>
          <p:cNvPicPr/>
          <p:nvPr/>
        </p:nvPicPr>
        <p:blipFill>
          <a:blip r:embed="rId6"/>
          <a:stretch/>
        </p:blipFill>
        <p:spPr>
          <a:xfrm>
            <a:off x="4140000" y="3600000"/>
            <a:ext cx="4856040" cy="216720"/>
          </a:xfrm>
          <a:prstGeom prst="rect">
            <a:avLst/>
          </a:prstGeom>
          <a:ln w="0">
            <a:noFill/>
          </a:ln>
        </p:spPr>
      </p:pic>
      <p:pic>
        <p:nvPicPr>
          <p:cNvPr id="557" name="" descr=""/>
          <p:cNvPicPr/>
          <p:nvPr/>
        </p:nvPicPr>
        <p:blipFill>
          <a:blip r:embed="rId7"/>
          <a:stretch/>
        </p:blipFill>
        <p:spPr>
          <a:xfrm>
            <a:off x="208440" y="5040000"/>
            <a:ext cx="2487600" cy="231840"/>
          </a:xfrm>
          <a:prstGeom prst="rect">
            <a:avLst/>
          </a:prstGeom>
          <a:ln w="0">
            <a:noFill/>
          </a:ln>
        </p:spPr>
      </p:pic>
      <p:pic>
        <p:nvPicPr>
          <p:cNvPr id="558" name="" descr=""/>
          <p:cNvPicPr/>
          <p:nvPr/>
        </p:nvPicPr>
        <p:blipFill>
          <a:blip r:embed="rId8"/>
          <a:stretch/>
        </p:blipFill>
        <p:spPr>
          <a:xfrm>
            <a:off x="281520" y="5724000"/>
            <a:ext cx="2342520" cy="239400"/>
          </a:xfrm>
          <a:prstGeom prst="rect">
            <a:avLst/>
          </a:prstGeom>
          <a:ln w="0">
            <a:noFill/>
          </a:ln>
        </p:spPr>
      </p:pic>
      <p:sp>
        <p:nvSpPr>
          <p:cNvPr id="559" name=""/>
          <p:cNvSpPr/>
          <p:nvPr/>
        </p:nvSpPr>
        <p:spPr>
          <a:xfrm>
            <a:off x="1260000" y="5328000"/>
            <a:ext cx="360" cy="36000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0" name=""/>
          <p:cNvSpPr/>
          <p:nvPr/>
        </p:nvSpPr>
        <p:spPr>
          <a:xfrm>
            <a:off x="0" y="4500000"/>
            <a:ext cx="3056040" cy="35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enlève ignorecase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1DE0DAA-E313-4124-90B2-4C565518F17A}" type="slidenum">
              <a:t>82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"/>
          <p:cNvSpPr/>
          <p:nvPr/>
        </p:nvSpPr>
        <p:spPr>
          <a:xfrm>
            <a:off x="36000" y="648000"/>
            <a:ext cx="2119680" cy="59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Sections validées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2" name=""/>
          <p:cNvSpPr/>
          <p:nvPr/>
        </p:nvSpPr>
        <p:spPr>
          <a:xfrm>
            <a:off x="180000" y="1197720"/>
            <a:ext cx="2515680" cy="59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TITLE : 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Name + Title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3" name=""/>
          <p:cNvSpPr/>
          <p:nvPr/>
        </p:nvSpPr>
        <p:spPr>
          <a:xfrm>
            <a:off x="2700000" y="1201320"/>
            <a:ext cx="3055680" cy="1109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INCLUSION CRITERIA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Inclusion + Pre Inclusion + population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4" name=""/>
          <p:cNvSpPr/>
          <p:nvPr/>
        </p:nvSpPr>
        <p:spPr>
          <a:xfrm>
            <a:off x="5940000" y="1189800"/>
            <a:ext cx="3055680" cy="965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EXCLUSION CRITERIA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Non Inclusion + Exclusion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5" name=""/>
          <p:cNvSpPr/>
          <p:nvPr/>
        </p:nvSpPr>
        <p:spPr>
          <a:xfrm>
            <a:off x="0" y="2808000"/>
            <a:ext cx="2875680" cy="89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JUSTIFICATION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Background + Rationale + Scientific justification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6" name=""/>
          <p:cNvSpPr/>
          <p:nvPr/>
        </p:nvSpPr>
        <p:spPr>
          <a:xfrm>
            <a:off x="3264840" y="2808000"/>
            <a:ext cx="2130840" cy="107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STATISTICAL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Statistical + analysis + sample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7" name=""/>
          <p:cNvSpPr/>
          <p:nvPr/>
        </p:nvSpPr>
        <p:spPr>
          <a:xfrm>
            <a:off x="5940000" y="2785320"/>
            <a:ext cx="3055680" cy="918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OBJECTIVE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Objective + end-points +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assessment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8" name=""/>
          <p:cNvSpPr/>
          <p:nvPr/>
        </p:nvSpPr>
        <p:spPr>
          <a:xfrm>
            <a:off x="1967040" y="4364280"/>
            <a:ext cx="1435680" cy="89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DESIGN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Design + Method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9" name=""/>
          <p:cNvSpPr/>
          <p:nvPr/>
        </p:nvSpPr>
        <p:spPr>
          <a:xfrm>
            <a:off x="4685400" y="4222440"/>
            <a:ext cx="1917000" cy="1621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TREATMENT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Treatment + Transplant +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Intervention +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Experimental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0" name=""/>
          <p:cNvSpPr/>
          <p:nvPr/>
        </p:nvSpPr>
        <p:spPr>
          <a:xfrm>
            <a:off x="8748000" y="6264000"/>
            <a:ext cx="519120" cy="418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F6763691-08E2-46A6-9CA8-65CD2432A84D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0314F4B-FA6C-4DD4-8405-C4D17BD43D58}" type="slidenum">
              <a:t>83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"/>
          <p:cNvSpPr/>
          <p:nvPr/>
        </p:nvSpPr>
        <p:spPr>
          <a:xfrm>
            <a:off x="36000" y="720000"/>
            <a:ext cx="3199680" cy="35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Sections potentiels 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2" name=""/>
          <p:cNvSpPr/>
          <p:nvPr/>
        </p:nvSpPr>
        <p:spPr>
          <a:xfrm>
            <a:off x="360000" y="1440000"/>
            <a:ext cx="1075680" cy="71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RISKS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Risks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3" name=""/>
          <p:cNvSpPr/>
          <p:nvPr/>
        </p:nvSpPr>
        <p:spPr>
          <a:xfrm>
            <a:off x="1980000" y="1440000"/>
            <a:ext cx="2695680" cy="673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EXPECTED BENFITS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Expected benefits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4" name=""/>
          <p:cNvSpPr/>
          <p:nvPr/>
        </p:nvSpPr>
        <p:spPr>
          <a:xfrm>
            <a:off x="5220000" y="1440000"/>
            <a:ext cx="2263680" cy="1365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TREATMENT BIS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Comparator +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Control group +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Therapy +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Leukemia- oriented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5" name=""/>
          <p:cNvSpPr/>
          <p:nvPr/>
        </p:nvSpPr>
        <p:spPr>
          <a:xfrm>
            <a:off x="340920" y="2880000"/>
            <a:ext cx="3974760" cy="1109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PROCEDURE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Practical + 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interventions (Treatment ?)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6" name=""/>
          <p:cNvSpPr/>
          <p:nvPr/>
        </p:nvSpPr>
        <p:spPr>
          <a:xfrm>
            <a:off x="8762760" y="6288120"/>
            <a:ext cx="519120" cy="418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98DF7427-3CAE-41AA-8B58-B7CE9AE2EB0F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71752AA-C567-4404-B979-95655D24924C}" type="slidenum">
              <a:t>84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"/>
          <p:cNvSpPr/>
          <p:nvPr/>
        </p:nvSpPr>
        <p:spPr>
          <a:xfrm>
            <a:off x="353160" y="1453320"/>
            <a:ext cx="1497960" cy="59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NUMBERS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Number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8" name=""/>
          <p:cNvSpPr/>
          <p:nvPr/>
        </p:nvSpPr>
        <p:spPr>
          <a:xfrm>
            <a:off x="36000" y="720000"/>
            <a:ext cx="3199680" cy="35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Sections à voir ou refusées 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9" name=""/>
          <p:cNvSpPr/>
          <p:nvPr/>
        </p:nvSpPr>
        <p:spPr>
          <a:xfrm>
            <a:off x="2160000" y="1452600"/>
            <a:ext cx="2155680" cy="59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SITES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Centers + Sites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0" name=""/>
          <p:cNvSpPr/>
          <p:nvPr/>
        </p:nvSpPr>
        <p:spPr>
          <a:xfrm>
            <a:off x="6480000" y="1440000"/>
            <a:ext cx="1795680" cy="1109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PEOPLE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Coordinating + Director + Committee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1" name=""/>
          <p:cNvSpPr/>
          <p:nvPr/>
        </p:nvSpPr>
        <p:spPr>
          <a:xfrm>
            <a:off x="360000" y="2633400"/>
            <a:ext cx="3415680" cy="674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DSMB 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Data Safety Monitoring Board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2" name=""/>
          <p:cNvSpPr/>
          <p:nvPr/>
        </p:nvSpPr>
        <p:spPr>
          <a:xfrm>
            <a:off x="360000" y="3537720"/>
            <a:ext cx="2052360" cy="59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SHORT TITLE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Short/Abbreviation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3" name=""/>
          <p:cNvSpPr/>
          <p:nvPr/>
        </p:nvSpPr>
        <p:spPr>
          <a:xfrm>
            <a:off x="2952360" y="4491360"/>
            <a:ext cx="2443320" cy="904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MONETARY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Sponsor + Monetary + Funding + Budget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4" name=""/>
          <p:cNvSpPr/>
          <p:nvPr/>
        </p:nvSpPr>
        <p:spPr>
          <a:xfrm>
            <a:off x="4140000" y="1453680"/>
            <a:ext cx="2252880" cy="882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DURATION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Period + Duration + Schedule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5" name=""/>
          <p:cNvSpPr/>
          <p:nvPr/>
        </p:nvSpPr>
        <p:spPr>
          <a:xfrm>
            <a:off x="360000" y="4500000"/>
            <a:ext cx="2155680" cy="853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INFORMATIONS :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SAE + EU-CT + Category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6" name=""/>
          <p:cNvSpPr/>
          <p:nvPr/>
        </p:nvSpPr>
        <p:spPr>
          <a:xfrm>
            <a:off x="4140000" y="2592000"/>
            <a:ext cx="4116960" cy="143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SPECIFIC: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ASPARAGINASE- Oriented assays +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Add-on studies +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MRD monitoring +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Device(s) under investigation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7" name=""/>
          <p:cNvSpPr/>
          <p:nvPr/>
        </p:nvSpPr>
        <p:spPr>
          <a:xfrm>
            <a:off x="8762760" y="6252120"/>
            <a:ext cx="519120" cy="418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8FC6725C-4A2E-4B1E-9627-25D45EA913D4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2580CB6-7F07-44B2-B013-EA033845C5BD}" type="slidenum">
              <a:t>85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"/>
          <p:cNvSpPr/>
          <p:nvPr/>
        </p:nvSpPr>
        <p:spPr>
          <a:xfrm>
            <a:off x="180000" y="720000"/>
            <a:ext cx="5216040" cy="35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Plusieurs Sections vides dans plusieurs études 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89" name="" descr=""/>
          <p:cNvPicPr/>
          <p:nvPr/>
        </p:nvPicPr>
        <p:blipFill>
          <a:blip r:embed="rId1"/>
          <a:stretch/>
        </p:blipFill>
        <p:spPr>
          <a:xfrm>
            <a:off x="273240" y="1693800"/>
            <a:ext cx="3142800" cy="2190240"/>
          </a:xfrm>
          <a:prstGeom prst="rect">
            <a:avLst/>
          </a:prstGeom>
          <a:ln w="0">
            <a:noFill/>
          </a:ln>
        </p:spPr>
      </p:pic>
      <p:pic>
        <p:nvPicPr>
          <p:cNvPr id="590" name="" descr=""/>
          <p:cNvPicPr/>
          <p:nvPr/>
        </p:nvPicPr>
        <p:blipFill>
          <a:blip r:embed="rId2"/>
          <a:stretch/>
        </p:blipFill>
        <p:spPr>
          <a:xfrm>
            <a:off x="3935520" y="1571760"/>
            <a:ext cx="3620520" cy="2636280"/>
          </a:xfrm>
          <a:prstGeom prst="rect">
            <a:avLst/>
          </a:prstGeom>
          <a:ln w="0">
            <a:noFill/>
          </a:ln>
        </p:spPr>
      </p:pic>
      <p:sp>
        <p:nvSpPr>
          <p:cNvPr id="591" name=""/>
          <p:cNvSpPr/>
          <p:nvPr/>
        </p:nvSpPr>
        <p:spPr>
          <a:xfrm>
            <a:off x="180000" y="1260000"/>
            <a:ext cx="2696040" cy="35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Exemple : SONIMEL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2" name=""/>
          <p:cNvSpPr/>
          <p:nvPr/>
        </p:nvSpPr>
        <p:spPr>
          <a:xfrm>
            <a:off x="180000" y="4721760"/>
            <a:ext cx="4136040" cy="598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Principalement les sections potentiels,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Les rajouter dans d’autres sections ?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3" name=""/>
          <p:cNvSpPr/>
          <p:nvPr/>
        </p:nvSpPr>
        <p:spPr>
          <a:xfrm>
            <a:off x="8748000" y="6264000"/>
            <a:ext cx="519120" cy="418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2AEEF272-7B84-4302-9AC3-6C6125596E7A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871A69D-BE10-4EBA-B912-444596A5840E}" type="slidenum">
              <a:t>86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"/>
          <p:cNvSpPr/>
          <p:nvPr/>
        </p:nvSpPr>
        <p:spPr>
          <a:xfrm>
            <a:off x="1260000" y="1980000"/>
            <a:ext cx="7016040" cy="348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8000" spc="-1" strike="noStrike">
                <a:solidFill>
                  <a:srgbClr val="000000"/>
                </a:solidFill>
                <a:latin typeface="Arial"/>
                <a:ea typeface="DejaVu Sans"/>
              </a:rPr>
              <a:t>SECTION 11 :</a:t>
            </a:r>
            <a:br>
              <a:rPr sz="8000"/>
            </a:br>
            <a:r>
              <a:rPr b="0" lang="fr-FR" sz="8000" spc="-1" strike="noStrike">
                <a:solidFill>
                  <a:srgbClr val="000000"/>
                </a:solidFill>
                <a:latin typeface="Arial"/>
                <a:ea typeface="DejaVu Sans"/>
              </a:rPr>
              <a:t>20/06</a:t>
            </a:r>
            <a:endParaRPr b="0" lang="fr-FR" sz="8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5" name=""/>
          <p:cNvSpPr/>
          <p:nvPr/>
        </p:nvSpPr>
        <p:spPr>
          <a:xfrm>
            <a:off x="8654760" y="6432480"/>
            <a:ext cx="519120" cy="418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E270824E-FC8B-49AE-B400-98FDE2C9AE69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D560D92-69F5-4560-AA24-C8E6FCA2912A}" type="slidenum">
              <a:t>87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"/>
          <p:cNvSpPr/>
          <p:nvPr/>
        </p:nvSpPr>
        <p:spPr>
          <a:xfrm>
            <a:off x="8748000" y="6264000"/>
            <a:ext cx="519120" cy="418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654F68A2-E508-4F00-9137-FECEFD6AE65E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7" name=""/>
          <p:cNvSpPr/>
          <p:nvPr/>
        </p:nvSpPr>
        <p:spPr>
          <a:xfrm>
            <a:off x="180000" y="1260000"/>
            <a:ext cx="8652240" cy="598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Version 1: acronyme avec 's' final =&gt; définition sur len(acronym)-1 mots précédents, Requis : le dernier mot doit finir par un 's'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8" name=""/>
          <p:cNvSpPr/>
          <p:nvPr/>
        </p:nvSpPr>
        <p:spPr>
          <a:xfrm>
            <a:off x="180000" y="720000"/>
            <a:ext cx="1616400" cy="356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Acronymes :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9" name=""/>
          <p:cNvSpPr/>
          <p:nvPr/>
        </p:nvSpPr>
        <p:spPr>
          <a:xfrm>
            <a:off x="139320" y="2277720"/>
            <a:ext cx="7586640" cy="598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Version 2: correspondance stricte lettre par lettre avec n mots précédents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Requis : Pile le bon nombre de mots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0" name=""/>
          <p:cNvSpPr/>
          <p:nvPr/>
        </p:nvSpPr>
        <p:spPr>
          <a:xfrm>
            <a:off x="180000" y="3600000"/>
            <a:ext cx="8137080" cy="598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Version 3: correspondance de l’acronyme dans un seul mot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Requis : Contient toutes les lettres dans l'ordre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1" name=""/>
          <p:cNvSpPr/>
          <p:nvPr/>
        </p:nvSpPr>
        <p:spPr>
          <a:xfrm>
            <a:off x="180000" y="4725360"/>
            <a:ext cx="7013880" cy="599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Version 4: fenêtre élargie (2n) + suppression stopwords, initiales des mots dans l'ordre correspondant à l'acronyme, non contigu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02" name="" descr=""/>
          <p:cNvPicPr/>
          <p:nvPr/>
        </p:nvPicPr>
        <p:blipFill>
          <a:blip r:embed="rId1"/>
          <a:stretch/>
        </p:blipFill>
        <p:spPr>
          <a:xfrm>
            <a:off x="900000" y="1850400"/>
            <a:ext cx="2336400" cy="208800"/>
          </a:xfrm>
          <a:prstGeom prst="rect">
            <a:avLst/>
          </a:prstGeom>
          <a:ln w="0">
            <a:noFill/>
          </a:ln>
        </p:spPr>
      </p:pic>
      <p:pic>
        <p:nvPicPr>
          <p:cNvPr id="603" name="" descr=""/>
          <p:cNvPicPr/>
          <p:nvPr/>
        </p:nvPicPr>
        <p:blipFill>
          <a:blip r:embed="rId2"/>
          <a:stretch/>
        </p:blipFill>
        <p:spPr>
          <a:xfrm>
            <a:off x="3479040" y="1862280"/>
            <a:ext cx="2457360" cy="209160"/>
          </a:xfrm>
          <a:prstGeom prst="rect">
            <a:avLst/>
          </a:prstGeom>
          <a:ln w="0">
            <a:noFill/>
          </a:ln>
        </p:spPr>
      </p:pic>
      <p:pic>
        <p:nvPicPr>
          <p:cNvPr id="604" name="" descr=""/>
          <p:cNvPicPr/>
          <p:nvPr/>
        </p:nvPicPr>
        <p:blipFill>
          <a:blip r:embed="rId3"/>
          <a:stretch/>
        </p:blipFill>
        <p:spPr>
          <a:xfrm>
            <a:off x="350640" y="3042360"/>
            <a:ext cx="2705760" cy="208080"/>
          </a:xfrm>
          <a:prstGeom prst="rect">
            <a:avLst/>
          </a:prstGeom>
          <a:ln w="0">
            <a:noFill/>
          </a:ln>
        </p:spPr>
      </p:pic>
      <p:pic>
        <p:nvPicPr>
          <p:cNvPr id="605" name="" descr=""/>
          <p:cNvPicPr/>
          <p:nvPr/>
        </p:nvPicPr>
        <p:blipFill>
          <a:blip r:embed="rId4"/>
          <a:stretch/>
        </p:blipFill>
        <p:spPr>
          <a:xfrm>
            <a:off x="3600000" y="3060000"/>
            <a:ext cx="2876400" cy="190440"/>
          </a:xfrm>
          <a:prstGeom prst="rect">
            <a:avLst/>
          </a:prstGeom>
          <a:ln w="0">
            <a:noFill/>
          </a:ln>
        </p:spPr>
      </p:pic>
      <p:pic>
        <p:nvPicPr>
          <p:cNvPr id="606" name="" descr=""/>
          <p:cNvPicPr/>
          <p:nvPr/>
        </p:nvPicPr>
        <p:blipFill>
          <a:blip r:embed="rId5"/>
          <a:stretch/>
        </p:blipFill>
        <p:spPr>
          <a:xfrm>
            <a:off x="4140000" y="4320000"/>
            <a:ext cx="2043000" cy="179640"/>
          </a:xfrm>
          <a:prstGeom prst="rect">
            <a:avLst/>
          </a:prstGeom>
          <a:ln w="0">
            <a:noFill/>
          </a:ln>
        </p:spPr>
      </p:pic>
      <p:pic>
        <p:nvPicPr>
          <p:cNvPr id="607" name="" descr=""/>
          <p:cNvPicPr/>
          <p:nvPr/>
        </p:nvPicPr>
        <p:blipFill>
          <a:blip r:embed="rId6"/>
          <a:stretch/>
        </p:blipFill>
        <p:spPr>
          <a:xfrm>
            <a:off x="259920" y="4320000"/>
            <a:ext cx="3516480" cy="224640"/>
          </a:xfrm>
          <a:prstGeom prst="rect">
            <a:avLst/>
          </a:prstGeom>
          <a:ln w="0">
            <a:noFill/>
          </a:ln>
        </p:spPr>
      </p:pic>
      <p:pic>
        <p:nvPicPr>
          <p:cNvPr id="608" name="" descr=""/>
          <p:cNvPicPr/>
          <p:nvPr/>
        </p:nvPicPr>
        <p:blipFill>
          <a:blip r:embed="rId7"/>
          <a:stretch/>
        </p:blipFill>
        <p:spPr>
          <a:xfrm>
            <a:off x="238680" y="5400000"/>
            <a:ext cx="4100400" cy="180000"/>
          </a:xfrm>
          <a:prstGeom prst="rect">
            <a:avLst/>
          </a:prstGeom>
          <a:ln w="0">
            <a:noFill/>
          </a:ln>
        </p:spPr>
      </p:pic>
      <p:pic>
        <p:nvPicPr>
          <p:cNvPr id="609" name="" descr=""/>
          <p:cNvPicPr/>
          <p:nvPr/>
        </p:nvPicPr>
        <p:blipFill>
          <a:blip r:embed="rId8"/>
          <a:stretch/>
        </p:blipFill>
        <p:spPr>
          <a:xfrm>
            <a:off x="4535280" y="5382360"/>
            <a:ext cx="3236400" cy="20520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204C5A0-B768-4F07-99D9-709A5C31F1ED}" type="slidenum">
              <a:t>88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"/>
          <p:cNvSpPr/>
          <p:nvPr/>
        </p:nvSpPr>
        <p:spPr>
          <a:xfrm>
            <a:off x="540000" y="1260000"/>
            <a:ext cx="3575520" cy="34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Problèmes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11" name="" descr=""/>
          <p:cNvPicPr/>
          <p:nvPr/>
        </p:nvPicPr>
        <p:blipFill>
          <a:blip r:embed="rId1"/>
          <a:stretch/>
        </p:blipFill>
        <p:spPr>
          <a:xfrm>
            <a:off x="540000" y="1931760"/>
            <a:ext cx="1976400" cy="240480"/>
          </a:xfrm>
          <a:prstGeom prst="rect">
            <a:avLst/>
          </a:prstGeom>
          <a:ln w="0">
            <a:noFill/>
          </a:ln>
        </p:spPr>
      </p:pic>
      <p:sp>
        <p:nvSpPr>
          <p:cNvPr id="612" name=""/>
          <p:cNvSpPr/>
          <p:nvPr/>
        </p:nvSpPr>
        <p:spPr>
          <a:xfrm>
            <a:off x="2880000" y="1800000"/>
            <a:ext cx="2876400" cy="854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‘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 non géré dans la V2 car mot différent et commence par un B pour la V4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3" name=""/>
          <p:cNvSpPr/>
          <p:nvPr/>
        </p:nvSpPr>
        <p:spPr>
          <a:xfrm>
            <a:off x="6300000" y="1800000"/>
            <a:ext cx="2516400" cy="896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Changement de la V4 : On parcourt en sens inverse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14" name="" descr=""/>
          <p:cNvPicPr/>
          <p:nvPr/>
        </p:nvPicPr>
        <p:blipFill>
          <a:blip r:embed="rId2"/>
          <a:stretch/>
        </p:blipFill>
        <p:spPr>
          <a:xfrm>
            <a:off x="6372000" y="2700000"/>
            <a:ext cx="1904400" cy="226800"/>
          </a:xfrm>
          <a:prstGeom prst="rect">
            <a:avLst/>
          </a:prstGeom>
          <a:ln w="0">
            <a:noFill/>
          </a:ln>
        </p:spPr>
      </p:pic>
      <p:sp>
        <p:nvSpPr>
          <p:cNvPr id="615" name=""/>
          <p:cNvSpPr/>
          <p:nvPr/>
        </p:nvSpPr>
        <p:spPr>
          <a:xfrm>
            <a:off x="8730000" y="6237720"/>
            <a:ext cx="519120" cy="418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6437C27F-5516-4404-985C-D4D1B8A93793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504B1A8-B62F-4631-91F4-7FA9A3FE5F8D}" type="slidenum">
              <a:t>89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"/>
          <p:cNvSpPr/>
          <p:nvPr/>
        </p:nvSpPr>
        <p:spPr>
          <a:xfrm>
            <a:off x="1260000" y="1980000"/>
            <a:ext cx="6469560" cy="348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8000" spc="-1" strike="noStrike">
                <a:solidFill>
                  <a:srgbClr val="000000"/>
                </a:solidFill>
                <a:latin typeface="Arial"/>
              </a:rPr>
              <a:t>SECTION 2 :</a:t>
            </a:r>
            <a:br>
              <a:rPr sz="8000"/>
            </a:br>
            <a:r>
              <a:rPr b="0" lang="fr-FR" sz="8000" spc="-1" strike="noStrike">
                <a:solidFill>
                  <a:srgbClr val="000000"/>
                </a:solidFill>
                <a:latin typeface="Arial"/>
              </a:rPr>
              <a:t>04/04</a:t>
            </a:r>
            <a:endParaRPr b="0" lang="fr-FR" sz="8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8" name=""/>
          <p:cNvSpPr/>
          <p:nvPr/>
        </p:nvSpPr>
        <p:spPr>
          <a:xfrm>
            <a:off x="8820360" y="6431040"/>
            <a:ext cx="370440" cy="418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17AA1262-DD10-4C98-AE14-E6CCFA713274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9EA941F-F15D-41BC-B0E7-DD4402AEB350}" type="slidenum">
              <a:t>9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"/>
          <p:cNvSpPr/>
          <p:nvPr/>
        </p:nvSpPr>
        <p:spPr>
          <a:xfrm>
            <a:off x="180000" y="720000"/>
            <a:ext cx="1436400" cy="356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Sections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17" name="" descr=""/>
          <p:cNvPicPr/>
          <p:nvPr/>
        </p:nvPicPr>
        <p:blipFill>
          <a:blip r:embed="rId1"/>
          <a:stretch/>
        </p:blipFill>
        <p:spPr>
          <a:xfrm>
            <a:off x="360000" y="1260000"/>
            <a:ext cx="1710360" cy="1298880"/>
          </a:xfrm>
          <a:prstGeom prst="rect">
            <a:avLst/>
          </a:prstGeom>
          <a:ln w="0">
            <a:noFill/>
          </a:ln>
        </p:spPr>
      </p:pic>
      <p:sp>
        <p:nvSpPr>
          <p:cNvPr id="618" name=""/>
          <p:cNvSpPr/>
          <p:nvPr/>
        </p:nvSpPr>
        <p:spPr>
          <a:xfrm>
            <a:off x="2160000" y="1440000"/>
            <a:ext cx="2156400" cy="896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Changement de nom pour les titres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19" name="" descr=""/>
          <p:cNvPicPr/>
          <p:nvPr/>
        </p:nvPicPr>
        <p:blipFill>
          <a:blip r:embed="rId2"/>
          <a:stretch/>
        </p:blipFill>
        <p:spPr>
          <a:xfrm>
            <a:off x="4905360" y="2337120"/>
            <a:ext cx="1946880" cy="3059280"/>
          </a:xfrm>
          <a:prstGeom prst="rect">
            <a:avLst/>
          </a:prstGeom>
          <a:ln w="0">
            <a:noFill/>
          </a:ln>
        </p:spPr>
      </p:pic>
      <p:sp>
        <p:nvSpPr>
          <p:cNvPr id="620" name=""/>
          <p:cNvSpPr/>
          <p:nvPr/>
        </p:nvSpPr>
        <p:spPr>
          <a:xfrm>
            <a:off x="5155200" y="1222920"/>
            <a:ext cx="1796400" cy="111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Ajouts des autres titres pour la version complète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1" name=""/>
          <p:cNvSpPr/>
          <p:nvPr/>
        </p:nvSpPr>
        <p:spPr>
          <a:xfrm>
            <a:off x="407880" y="4359600"/>
            <a:ext cx="3257280" cy="616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Création de la base CSV pour présence des Sections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2" name=""/>
          <p:cNvSpPr/>
          <p:nvPr/>
        </p:nvSpPr>
        <p:spPr>
          <a:xfrm>
            <a:off x="8774280" y="6252120"/>
            <a:ext cx="519120" cy="418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51E6E863-D262-473D-A3CA-0ECAC245DEFF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A63F4A8-A900-4895-B1BC-5D21380A65FF}" type="slidenum">
              <a:t>90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"/>
          <p:cNvSpPr/>
          <p:nvPr/>
        </p:nvSpPr>
        <p:spPr>
          <a:xfrm>
            <a:off x="8739000" y="6219360"/>
            <a:ext cx="519120" cy="418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C5A7047E-5763-40DD-B63D-3D1B1E15D501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4" name=""/>
          <p:cNvSpPr/>
          <p:nvPr/>
        </p:nvSpPr>
        <p:spPr>
          <a:xfrm>
            <a:off x="212760" y="762120"/>
            <a:ext cx="1458360" cy="598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Moteur de Recherche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5" name=""/>
          <p:cNvSpPr/>
          <p:nvPr/>
        </p:nvSpPr>
        <p:spPr>
          <a:xfrm>
            <a:off x="142200" y="5032800"/>
            <a:ext cx="1511280" cy="72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Uniquement commencé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6" name=""/>
          <p:cNvSpPr/>
          <p:nvPr/>
        </p:nvSpPr>
        <p:spPr>
          <a:xfrm>
            <a:off x="4511880" y="3154320"/>
            <a:ext cx="2025360" cy="72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Ajout du nouveau preprocess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27" name="" descr=""/>
          <p:cNvPicPr/>
          <p:nvPr/>
        </p:nvPicPr>
        <p:blipFill>
          <a:blip r:embed="rId1"/>
          <a:stretch/>
        </p:blipFill>
        <p:spPr>
          <a:xfrm>
            <a:off x="6540840" y="3341520"/>
            <a:ext cx="2552400" cy="180000"/>
          </a:xfrm>
          <a:prstGeom prst="rect">
            <a:avLst/>
          </a:prstGeom>
          <a:ln w="0">
            <a:noFill/>
          </a:ln>
        </p:spPr>
      </p:pic>
      <p:pic>
        <p:nvPicPr>
          <p:cNvPr id="628" name="" descr=""/>
          <p:cNvPicPr/>
          <p:nvPr/>
        </p:nvPicPr>
        <p:blipFill>
          <a:blip r:embed="rId2"/>
          <a:stretch/>
        </p:blipFill>
        <p:spPr>
          <a:xfrm>
            <a:off x="6540840" y="2545920"/>
            <a:ext cx="1420920" cy="720000"/>
          </a:xfrm>
          <a:prstGeom prst="rect">
            <a:avLst/>
          </a:prstGeom>
          <a:ln w="0">
            <a:noFill/>
          </a:ln>
        </p:spPr>
      </p:pic>
      <p:pic>
        <p:nvPicPr>
          <p:cNvPr id="629" name="" descr=""/>
          <p:cNvPicPr/>
          <p:nvPr/>
        </p:nvPicPr>
        <p:blipFill>
          <a:blip r:embed="rId3"/>
          <a:stretch/>
        </p:blipFill>
        <p:spPr>
          <a:xfrm>
            <a:off x="6540840" y="3706200"/>
            <a:ext cx="2472480" cy="171000"/>
          </a:xfrm>
          <a:prstGeom prst="rect">
            <a:avLst/>
          </a:prstGeom>
          <a:ln w="0">
            <a:noFill/>
          </a:ln>
        </p:spPr>
      </p:pic>
      <p:pic>
        <p:nvPicPr>
          <p:cNvPr id="630" name="" descr=""/>
          <p:cNvPicPr/>
          <p:nvPr/>
        </p:nvPicPr>
        <p:blipFill>
          <a:blip r:embed="rId4"/>
          <a:stretch/>
        </p:blipFill>
        <p:spPr>
          <a:xfrm>
            <a:off x="6593760" y="3972960"/>
            <a:ext cx="2030400" cy="468360"/>
          </a:xfrm>
          <a:prstGeom prst="rect">
            <a:avLst/>
          </a:prstGeom>
          <a:ln w="0">
            <a:noFill/>
          </a:ln>
        </p:spPr>
      </p:pic>
      <p:pic>
        <p:nvPicPr>
          <p:cNvPr id="631" name="" descr=""/>
          <p:cNvPicPr/>
          <p:nvPr/>
        </p:nvPicPr>
        <p:blipFill>
          <a:blip r:embed="rId5"/>
          <a:stretch/>
        </p:blipFill>
        <p:spPr>
          <a:xfrm>
            <a:off x="275040" y="3025800"/>
            <a:ext cx="2830680" cy="536760"/>
          </a:xfrm>
          <a:prstGeom prst="rect">
            <a:avLst/>
          </a:prstGeom>
          <a:ln w="0">
            <a:noFill/>
          </a:ln>
        </p:spPr>
      </p:pic>
      <p:sp>
        <p:nvSpPr>
          <p:cNvPr id="632" name=""/>
          <p:cNvSpPr/>
          <p:nvPr/>
        </p:nvSpPr>
        <p:spPr>
          <a:xfrm>
            <a:off x="318960" y="2583000"/>
            <a:ext cx="2716560" cy="43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Affichage changé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33" name="" descr=""/>
          <p:cNvPicPr/>
          <p:nvPr/>
        </p:nvPicPr>
        <p:blipFill>
          <a:blip r:embed="rId6"/>
          <a:stretch/>
        </p:blipFill>
        <p:spPr>
          <a:xfrm>
            <a:off x="4278240" y="806040"/>
            <a:ext cx="2373480" cy="1680120"/>
          </a:xfrm>
          <a:prstGeom prst="rect">
            <a:avLst/>
          </a:prstGeom>
          <a:ln w="0">
            <a:noFill/>
          </a:ln>
        </p:spPr>
      </p:pic>
      <p:sp>
        <p:nvSpPr>
          <p:cNvPr id="634" name=""/>
          <p:cNvSpPr/>
          <p:nvPr/>
        </p:nvSpPr>
        <p:spPr>
          <a:xfrm>
            <a:off x="2215080" y="992520"/>
            <a:ext cx="1892520" cy="882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Téléchargement  des pdf et ajout des Sections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5" name=""/>
          <p:cNvSpPr/>
          <p:nvPr/>
        </p:nvSpPr>
        <p:spPr>
          <a:xfrm>
            <a:off x="1701720" y="5058720"/>
            <a:ext cx="3770640" cy="598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2ème moteur non fini mais choix des sections commencé, 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pas de AND OR ou *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CCEDE22-514A-48AF-810F-D159960FC982}" type="slidenum">
              <a:t>91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"/>
          <p:cNvSpPr/>
          <p:nvPr/>
        </p:nvSpPr>
        <p:spPr>
          <a:xfrm>
            <a:off x="1260000" y="1980000"/>
            <a:ext cx="7016040" cy="348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8000" spc="-1" strike="noStrike">
                <a:solidFill>
                  <a:srgbClr val="000000"/>
                </a:solidFill>
                <a:latin typeface="Arial"/>
                <a:ea typeface="DejaVu Sans"/>
              </a:rPr>
              <a:t>SECTION 12 :</a:t>
            </a:r>
            <a:br>
              <a:rPr sz="8000"/>
            </a:br>
            <a:r>
              <a:rPr b="0" lang="fr-FR" sz="8000" spc="-1" strike="noStrike">
                <a:solidFill>
                  <a:srgbClr val="000000"/>
                </a:solidFill>
                <a:latin typeface="Arial"/>
                <a:ea typeface="DejaVu Sans"/>
              </a:rPr>
              <a:t>26/06</a:t>
            </a:r>
            <a:endParaRPr b="0" lang="fr-FR" sz="8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7" name=""/>
          <p:cNvSpPr/>
          <p:nvPr/>
        </p:nvSpPr>
        <p:spPr>
          <a:xfrm>
            <a:off x="8726760" y="6396480"/>
            <a:ext cx="519120" cy="418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23E72CF2-1713-4CD5-A7CB-B83CEC0333A4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03BF521-5320-42E6-808F-746BAA0246DD}" type="slidenum">
              <a:t>92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"/>
          <p:cNvSpPr/>
          <p:nvPr/>
        </p:nvSpPr>
        <p:spPr>
          <a:xfrm>
            <a:off x="180000" y="720000"/>
            <a:ext cx="1794600" cy="35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Preprocessing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9" name=""/>
          <p:cNvSpPr/>
          <p:nvPr/>
        </p:nvSpPr>
        <p:spPr>
          <a:xfrm>
            <a:off x="82800" y="1853280"/>
            <a:ext cx="3774600" cy="596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1. Acronyme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Gère les acronymes + () supprimer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0" name=""/>
          <p:cNvSpPr/>
          <p:nvPr/>
        </p:nvSpPr>
        <p:spPr>
          <a:xfrm>
            <a:off x="109440" y="3363480"/>
            <a:ext cx="3059640" cy="38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2. Lemmatisation 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(avec pos tag)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1" name=""/>
          <p:cNvSpPr/>
          <p:nvPr/>
        </p:nvSpPr>
        <p:spPr>
          <a:xfrm>
            <a:off x="118080" y="4363200"/>
            <a:ext cx="3774600" cy="35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3. Normalisation unicode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2" name=""/>
          <p:cNvSpPr/>
          <p:nvPr/>
        </p:nvSpPr>
        <p:spPr>
          <a:xfrm>
            <a:off x="118080" y="5221800"/>
            <a:ext cx="1172520" cy="35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4. Lower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3" name=""/>
          <p:cNvSpPr/>
          <p:nvPr/>
        </p:nvSpPr>
        <p:spPr>
          <a:xfrm>
            <a:off x="8727480" y="6270840"/>
            <a:ext cx="519120" cy="418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B55EAA59-699D-4F03-80F0-A7B7D491B017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44" name="" descr=""/>
          <p:cNvPicPr/>
          <p:nvPr/>
        </p:nvPicPr>
        <p:blipFill>
          <a:blip r:embed="rId1"/>
          <a:stretch/>
        </p:blipFill>
        <p:spPr>
          <a:xfrm>
            <a:off x="16920" y="1146960"/>
            <a:ext cx="9088200" cy="591120"/>
          </a:xfrm>
          <a:prstGeom prst="rect">
            <a:avLst/>
          </a:prstGeom>
          <a:ln w="0">
            <a:noFill/>
          </a:ln>
        </p:spPr>
      </p:pic>
      <p:pic>
        <p:nvPicPr>
          <p:cNvPr id="645" name="" descr=""/>
          <p:cNvPicPr/>
          <p:nvPr/>
        </p:nvPicPr>
        <p:blipFill>
          <a:blip r:embed="rId2"/>
          <a:stretch/>
        </p:blipFill>
        <p:spPr>
          <a:xfrm>
            <a:off x="82800" y="2453040"/>
            <a:ext cx="8013600" cy="613800"/>
          </a:xfrm>
          <a:prstGeom prst="rect">
            <a:avLst/>
          </a:prstGeom>
          <a:ln w="0">
            <a:noFill/>
          </a:ln>
        </p:spPr>
      </p:pic>
      <p:pic>
        <p:nvPicPr>
          <p:cNvPr id="646" name="" descr=""/>
          <p:cNvPicPr/>
          <p:nvPr/>
        </p:nvPicPr>
        <p:blipFill>
          <a:blip r:embed="rId3"/>
          <a:stretch/>
        </p:blipFill>
        <p:spPr>
          <a:xfrm>
            <a:off x="3231000" y="3192120"/>
            <a:ext cx="5910120" cy="735840"/>
          </a:xfrm>
          <a:prstGeom prst="rect">
            <a:avLst/>
          </a:prstGeom>
          <a:ln w="0">
            <a:noFill/>
          </a:ln>
        </p:spPr>
      </p:pic>
      <p:pic>
        <p:nvPicPr>
          <p:cNvPr id="647" name="" descr=""/>
          <p:cNvPicPr/>
          <p:nvPr/>
        </p:nvPicPr>
        <p:blipFill>
          <a:blip r:embed="rId4"/>
          <a:stretch/>
        </p:blipFill>
        <p:spPr>
          <a:xfrm>
            <a:off x="2895840" y="4169160"/>
            <a:ext cx="5757840" cy="766440"/>
          </a:xfrm>
          <a:prstGeom prst="rect">
            <a:avLst/>
          </a:prstGeom>
          <a:ln w="0">
            <a:noFill/>
          </a:ln>
        </p:spPr>
      </p:pic>
      <p:pic>
        <p:nvPicPr>
          <p:cNvPr id="648" name="" descr=""/>
          <p:cNvPicPr/>
          <p:nvPr/>
        </p:nvPicPr>
        <p:blipFill>
          <a:blip r:embed="rId5"/>
          <a:stretch/>
        </p:blipFill>
        <p:spPr>
          <a:xfrm>
            <a:off x="1300680" y="5103360"/>
            <a:ext cx="5849280" cy="758520"/>
          </a:xfrm>
          <a:prstGeom prst="rect">
            <a:avLst/>
          </a:prstGeom>
          <a:ln w="0">
            <a:noFill/>
          </a:ln>
        </p:spPr>
      </p:pic>
      <p:pic>
        <p:nvPicPr>
          <p:cNvPr id="649" name="" descr=""/>
          <p:cNvPicPr/>
          <p:nvPr/>
        </p:nvPicPr>
        <p:blipFill>
          <a:blip r:embed="rId6"/>
          <a:stretch/>
        </p:blipFill>
        <p:spPr>
          <a:xfrm>
            <a:off x="2095200" y="1997280"/>
            <a:ext cx="2489040" cy="202680"/>
          </a:xfrm>
          <a:prstGeom prst="rect">
            <a:avLst/>
          </a:prstGeom>
          <a:ln w="0">
            <a:noFill/>
          </a:ln>
        </p:spPr>
      </p:pic>
      <p:pic>
        <p:nvPicPr>
          <p:cNvPr id="650" name="" descr=""/>
          <p:cNvPicPr/>
          <p:nvPr/>
        </p:nvPicPr>
        <p:blipFill>
          <a:blip r:embed="rId7"/>
          <a:stretch/>
        </p:blipFill>
        <p:spPr>
          <a:xfrm>
            <a:off x="3772080" y="2250000"/>
            <a:ext cx="3776760" cy="16452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0E486FD-F933-40D9-9F2E-E2A4EA323F0C}" type="slidenum">
              <a:t>93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"/>
          <p:cNvSpPr/>
          <p:nvPr/>
        </p:nvSpPr>
        <p:spPr>
          <a:xfrm>
            <a:off x="8726760" y="6360480"/>
            <a:ext cx="519120" cy="418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494749F9-F7A9-4A71-8508-A567D396A574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2" name=""/>
          <p:cNvSpPr/>
          <p:nvPr/>
        </p:nvSpPr>
        <p:spPr>
          <a:xfrm>
            <a:off x="162360" y="2123280"/>
            <a:ext cx="4460040" cy="398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6. Pattern Day / Week / Month supprimés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3" name=""/>
          <p:cNvSpPr/>
          <p:nvPr/>
        </p:nvSpPr>
        <p:spPr>
          <a:xfrm>
            <a:off x="180000" y="3516480"/>
            <a:ext cx="3774600" cy="35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7. Suppression nombres seuls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4" name=""/>
          <p:cNvSpPr/>
          <p:nvPr/>
        </p:nvSpPr>
        <p:spPr>
          <a:xfrm>
            <a:off x="180000" y="791280"/>
            <a:ext cx="3774600" cy="35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5.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Nettoyage ponctuation (et -)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55" name="" descr=""/>
          <p:cNvPicPr/>
          <p:nvPr/>
        </p:nvPicPr>
        <p:blipFill>
          <a:blip r:embed="rId1"/>
          <a:stretch/>
        </p:blipFill>
        <p:spPr>
          <a:xfrm>
            <a:off x="162360" y="2578320"/>
            <a:ext cx="7602120" cy="659520"/>
          </a:xfrm>
          <a:prstGeom prst="rect">
            <a:avLst/>
          </a:prstGeom>
          <a:ln w="0">
            <a:noFill/>
          </a:ln>
        </p:spPr>
      </p:pic>
      <p:sp>
        <p:nvSpPr>
          <p:cNvPr id="656" name=""/>
          <p:cNvSpPr/>
          <p:nvPr/>
        </p:nvSpPr>
        <p:spPr>
          <a:xfrm>
            <a:off x="184320" y="4708800"/>
            <a:ext cx="3091320" cy="347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8. Stop words + lettre seul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57" name="" descr=""/>
          <p:cNvPicPr/>
          <p:nvPr/>
        </p:nvPicPr>
        <p:blipFill>
          <a:blip r:embed="rId2"/>
          <a:stretch/>
        </p:blipFill>
        <p:spPr>
          <a:xfrm>
            <a:off x="180000" y="3873960"/>
            <a:ext cx="6756120" cy="659520"/>
          </a:xfrm>
          <a:prstGeom prst="rect">
            <a:avLst/>
          </a:prstGeom>
          <a:ln w="0">
            <a:noFill/>
          </a:ln>
        </p:spPr>
      </p:pic>
      <p:pic>
        <p:nvPicPr>
          <p:cNvPr id="658" name="" descr=""/>
          <p:cNvPicPr/>
          <p:nvPr/>
        </p:nvPicPr>
        <p:blipFill>
          <a:blip r:embed="rId3"/>
          <a:stretch/>
        </p:blipFill>
        <p:spPr>
          <a:xfrm>
            <a:off x="184320" y="5059440"/>
            <a:ext cx="6222600" cy="659520"/>
          </a:xfrm>
          <a:prstGeom prst="rect">
            <a:avLst/>
          </a:prstGeom>
          <a:ln w="0">
            <a:noFill/>
          </a:ln>
        </p:spPr>
      </p:pic>
      <p:pic>
        <p:nvPicPr>
          <p:cNvPr id="659" name="" descr=""/>
          <p:cNvPicPr/>
          <p:nvPr/>
        </p:nvPicPr>
        <p:blipFill>
          <a:blip r:embed="rId4"/>
          <a:stretch/>
        </p:blipFill>
        <p:spPr>
          <a:xfrm>
            <a:off x="180000" y="1148760"/>
            <a:ext cx="5750280" cy="80424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07EE975-0100-485B-A9C3-833D67F65AF5}" type="slidenum">
              <a:t>94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"/>
          <p:cNvSpPr/>
          <p:nvPr/>
        </p:nvSpPr>
        <p:spPr>
          <a:xfrm>
            <a:off x="8726760" y="6360480"/>
            <a:ext cx="519120" cy="418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231051E2-76F5-4BD6-B774-F4DEB071488C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1" name=""/>
          <p:cNvSpPr/>
          <p:nvPr/>
        </p:nvSpPr>
        <p:spPr>
          <a:xfrm>
            <a:off x="124200" y="673560"/>
            <a:ext cx="2868120" cy="387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Problèmes et exceptions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62" name="" descr=""/>
          <p:cNvPicPr/>
          <p:nvPr/>
        </p:nvPicPr>
        <p:blipFill>
          <a:blip r:embed="rId1"/>
          <a:stretch/>
        </p:blipFill>
        <p:spPr>
          <a:xfrm>
            <a:off x="73080" y="1275480"/>
            <a:ext cx="4813200" cy="583560"/>
          </a:xfrm>
          <a:prstGeom prst="rect">
            <a:avLst/>
          </a:prstGeom>
          <a:ln w="0">
            <a:noFill/>
          </a:ln>
        </p:spPr>
      </p:pic>
      <p:sp>
        <p:nvSpPr>
          <p:cNvPr id="663" name=""/>
          <p:cNvSpPr/>
          <p:nvPr/>
        </p:nvSpPr>
        <p:spPr>
          <a:xfrm>
            <a:off x="5022360" y="1154520"/>
            <a:ext cx="3931560" cy="85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Les chiffres romains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et les acronymes n’étant pas la dans la base mais peu problématique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64" name="" descr=""/>
          <p:cNvPicPr/>
          <p:nvPr/>
        </p:nvPicPr>
        <p:blipFill>
          <a:blip r:embed="rId2"/>
          <a:stretch/>
        </p:blipFill>
        <p:spPr>
          <a:xfrm>
            <a:off x="70200" y="3039120"/>
            <a:ext cx="4327200" cy="241920"/>
          </a:xfrm>
          <a:prstGeom prst="rect">
            <a:avLst/>
          </a:prstGeom>
          <a:ln w="0">
            <a:noFill/>
          </a:ln>
        </p:spPr>
      </p:pic>
      <p:sp>
        <p:nvSpPr>
          <p:cNvPr id="665" name=""/>
          <p:cNvSpPr/>
          <p:nvPr/>
        </p:nvSpPr>
        <p:spPr>
          <a:xfrm>
            <a:off x="4669560" y="2729160"/>
            <a:ext cx="3807360" cy="865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Les unités,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et les marqueurs temporels n’étant pas sous la forme D, W, M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6" name=""/>
          <p:cNvSpPr/>
          <p:nvPr/>
        </p:nvSpPr>
        <p:spPr>
          <a:xfrm>
            <a:off x="53280" y="1922760"/>
            <a:ext cx="5402520" cy="343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Mot composé que de la même lettre à supprimer ?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7" name=""/>
          <p:cNvSpPr/>
          <p:nvPr/>
        </p:nvSpPr>
        <p:spPr>
          <a:xfrm>
            <a:off x="113040" y="3344400"/>
            <a:ext cx="4314600" cy="649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Utiliser un dictionnaire d’unité et supprimer toutes les durées ?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E0CE8B9-0E4D-41E7-BF49-DC46D1C29EE1}" type="slidenum">
              <a:t>95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"/>
          <p:cNvSpPr/>
          <p:nvPr/>
        </p:nvSpPr>
        <p:spPr>
          <a:xfrm>
            <a:off x="8726760" y="6360480"/>
            <a:ext cx="519120" cy="418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D7003D5B-6C38-4C04-8C39-10CDB8010588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9" name=""/>
          <p:cNvSpPr/>
          <p:nvPr/>
        </p:nvSpPr>
        <p:spPr>
          <a:xfrm>
            <a:off x="150840" y="717840"/>
            <a:ext cx="2478240" cy="343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Sections manquantes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70" name="" descr=""/>
          <p:cNvPicPr/>
          <p:nvPr/>
        </p:nvPicPr>
        <p:blipFill>
          <a:blip r:embed="rId1"/>
          <a:stretch/>
        </p:blipFill>
        <p:spPr>
          <a:xfrm>
            <a:off x="206280" y="1143000"/>
            <a:ext cx="4706640" cy="3387960"/>
          </a:xfrm>
          <a:prstGeom prst="rect">
            <a:avLst/>
          </a:prstGeom>
          <a:ln w="0">
            <a:noFill/>
          </a:ln>
        </p:spPr>
      </p:pic>
      <p:pic>
        <p:nvPicPr>
          <p:cNvPr id="671" name="" descr=""/>
          <p:cNvPicPr/>
          <p:nvPr/>
        </p:nvPicPr>
        <p:blipFill>
          <a:blip r:embed="rId2"/>
          <a:stretch/>
        </p:blipFill>
        <p:spPr>
          <a:xfrm>
            <a:off x="184320" y="4708080"/>
            <a:ext cx="5087520" cy="362880"/>
          </a:xfrm>
          <a:prstGeom prst="rect">
            <a:avLst/>
          </a:prstGeom>
          <a:ln w="0">
            <a:noFill/>
          </a:ln>
        </p:spPr>
      </p:pic>
      <p:pic>
        <p:nvPicPr>
          <p:cNvPr id="672" name="" descr=""/>
          <p:cNvPicPr/>
          <p:nvPr/>
        </p:nvPicPr>
        <p:blipFill>
          <a:blip r:embed="rId3"/>
          <a:stretch/>
        </p:blipFill>
        <p:spPr>
          <a:xfrm>
            <a:off x="5809680" y="1177560"/>
            <a:ext cx="2679480" cy="1612440"/>
          </a:xfrm>
          <a:prstGeom prst="rect">
            <a:avLst/>
          </a:prstGeom>
          <a:ln w="0">
            <a:noFill/>
          </a:ln>
        </p:spPr>
      </p:pic>
      <p:pic>
        <p:nvPicPr>
          <p:cNvPr id="673" name="" descr=""/>
          <p:cNvPicPr/>
          <p:nvPr/>
        </p:nvPicPr>
        <p:blipFill>
          <a:blip r:embed="rId4"/>
          <a:stretch/>
        </p:blipFill>
        <p:spPr>
          <a:xfrm>
            <a:off x="5524200" y="3285360"/>
            <a:ext cx="3144240" cy="62172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3B944C4-631A-4CFE-8F74-BF4EEF9EA69D}" type="slidenum">
              <a:t>96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"/>
          <p:cNvSpPr/>
          <p:nvPr/>
        </p:nvSpPr>
        <p:spPr>
          <a:xfrm>
            <a:off x="8726760" y="6360480"/>
            <a:ext cx="519120" cy="418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483B69A4-349E-4138-A07A-DB9A0B67E051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5" name=""/>
          <p:cNvSpPr/>
          <p:nvPr/>
        </p:nvSpPr>
        <p:spPr>
          <a:xfrm>
            <a:off x="177480" y="691200"/>
            <a:ext cx="2664360" cy="78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Nouveau Mode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76" name="" descr=""/>
          <p:cNvPicPr/>
          <p:nvPr/>
        </p:nvPicPr>
        <p:blipFill>
          <a:blip r:embed="rId1"/>
          <a:stretch/>
        </p:blipFill>
        <p:spPr>
          <a:xfrm>
            <a:off x="177480" y="1264320"/>
            <a:ext cx="2092680" cy="1155240"/>
          </a:xfrm>
          <a:prstGeom prst="rect">
            <a:avLst/>
          </a:prstGeom>
          <a:ln w="0">
            <a:noFill/>
          </a:ln>
        </p:spPr>
      </p:pic>
      <p:pic>
        <p:nvPicPr>
          <p:cNvPr id="677" name="" descr=""/>
          <p:cNvPicPr/>
          <p:nvPr/>
        </p:nvPicPr>
        <p:blipFill>
          <a:blip r:embed="rId2"/>
          <a:stretch/>
        </p:blipFill>
        <p:spPr>
          <a:xfrm>
            <a:off x="212760" y="2480400"/>
            <a:ext cx="4131720" cy="3551760"/>
          </a:xfrm>
          <a:prstGeom prst="rect">
            <a:avLst/>
          </a:prstGeom>
          <a:ln w="0">
            <a:noFill/>
          </a:ln>
        </p:spPr>
      </p:pic>
      <p:pic>
        <p:nvPicPr>
          <p:cNvPr id="678" name="" descr=""/>
          <p:cNvPicPr/>
          <p:nvPr/>
        </p:nvPicPr>
        <p:blipFill>
          <a:blip r:embed="rId3"/>
          <a:srcRect l="0" t="0" r="0" b="38946"/>
          <a:stretch/>
        </p:blipFill>
        <p:spPr>
          <a:xfrm>
            <a:off x="2391840" y="638280"/>
            <a:ext cx="1940400" cy="1786680"/>
          </a:xfrm>
          <a:prstGeom prst="rect">
            <a:avLst/>
          </a:prstGeom>
          <a:ln w="0">
            <a:noFill/>
          </a:ln>
        </p:spPr>
      </p:pic>
      <p:pic>
        <p:nvPicPr>
          <p:cNvPr id="679" name="" descr=""/>
          <p:cNvPicPr/>
          <p:nvPr/>
        </p:nvPicPr>
        <p:blipFill>
          <a:blip r:embed="rId4"/>
          <a:stretch/>
        </p:blipFill>
        <p:spPr>
          <a:xfrm>
            <a:off x="4411080" y="683280"/>
            <a:ext cx="1908000" cy="2805480"/>
          </a:xfrm>
          <a:prstGeom prst="rect">
            <a:avLst/>
          </a:prstGeom>
          <a:ln w="0">
            <a:noFill/>
          </a:ln>
        </p:spPr>
      </p:pic>
      <p:pic>
        <p:nvPicPr>
          <p:cNvPr id="680" name="" descr=""/>
          <p:cNvPicPr/>
          <p:nvPr/>
        </p:nvPicPr>
        <p:blipFill>
          <a:blip r:embed="rId5"/>
          <a:stretch/>
        </p:blipFill>
        <p:spPr>
          <a:xfrm>
            <a:off x="6016320" y="3145680"/>
            <a:ext cx="3027600" cy="283248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F3826C6-C96A-4B0C-A5C8-E31C057D3E9D}" type="slidenum">
              <a:t>97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"/>
          <p:cNvSpPr/>
          <p:nvPr/>
        </p:nvSpPr>
        <p:spPr>
          <a:xfrm>
            <a:off x="88560" y="646920"/>
            <a:ext cx="2150640" cy="422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Système de query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82" name="" descr=""/>
          <p:cNvPicPr/>
          <p:nvPr/>
        </p:nvPicPr>
        <p:blipFill>
          <a:blip r:embed="rId1"/>
          <a:stretch/>
        </p:blipFill>
        <p:spPr>
          <a:xfrm>
            <a:off x="112320" y="1147320"/>
            <a:ext cx="4043520" cy="1353240"/>
          </a:xfrm>
          <a:prstGeom prst="rect">
            <a:avLst/>
          </a:prstGeom>
          <a:ln w="0">
            <a:noFill/>
          </a:ln>
        </p:spPr>
      </p:pic>
      <p:pic>
        <p:nvPicPr>
          <p:cNvPr id="683" name="" descr=""/>
          <p:cNvPicPr/>
          <p:nvPr/>
        </p:nvPicPr>
        <p:blipFill>
          <a:blip r:embed="rId2"/>
          <a:stretch/>
        </p:blipFill>
        <p:spPr>
          <a:xfrm>
            <a:off x="196920" y="2626200"/>
            <a:ext cx="2687040" cy="202680"/>
          </a:xfrm>
          <a:prstGeom prst="rect">
            <a:avLst/>
          </a:prstGeom>
          <a:ln w="0">
            <a:noFill/>
          </a:ln>
        </p:spPr>
      </p:pic>
      <p:sp>
        <p:nvSpPr>
          <p:cNvPr id="684" name=""/>
          <p:cNvSpPr/>
          <p:nvPr/>
        </p:nvSpPr>
        <p:spPr>
          <a:xfrm>
            <a:off x="4687200" y="965520"/>
            <a:ext cx="3745440" cy="600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Prends le même preprocess que le texte à l’exception des acronymes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5" name=""/>
          <p:cNvSpPr/>
          <p:nvPr/>
        </p:nvSpPr>
        <p:spPr>
          <a:xfrm>
            <a:off x="177480" y="2986560"/>
            <a:ext cx="4011480" cy="599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Remplacer par ceux uniques dans les acronymes spécifiques ou équivalent.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86" name="" descr=""/>
          <p:cNvPicPr/>
          <p:nvPr/>
        </p:nvPicPr>
        <p:blipFill>
          <a:blip r:embed="rId3"/>
          <a:stretch/>
        </p:blipFill>
        <p:spPr>
          <a:xfrm>
            <a:off x="3920400" y="4495320"/>
            <a:ext cx="2740320" cy="187560"/>
          </a:xfrm>
          <a:prstGeom prst="rect">
            <a:avLst/>
          </a:prstGeom>
          <a:ln w="0">
            <a:noFill/>
          </a:ln>
        </p:spPr>
      </p:pic>
      <p:pic>
        <p:nvPicPr>
          <p:cNvPr id="687" name="" descr=""/>
          <p:cNvPicPr/>
          <p:nvPr/>
        </p:nvPicPr>
        <p:blipFill>
          <a:blip r:embed="rId4"/>
          <a:stretch/>
        </p:blipFill>
        <p:spPr>
          <a:xfrm>
            <a:off x="241200" y="3668400"/>
            <a:ext cx="2892960" cy="438840"/>
          </a:xfrm>
          <a:prstGeom prst="rect">
            <a:avLst/>
          </a:prstGeom>
          <a:ln w="0">
            <a:noFill/>
          </a:ln>
        </p:spPr>
      </p:pic>
      <p:pic>
        <p:nvPicPr>
          <p:cNvPr id="688" name="" descr=""/>
          <p:cNvPicPr/>
          <p:nvPr/>
        </p:nvPicPr>
        <p:blipFill>
          <a:blip r:embed="rId5"/>
          <a:stretch/>
        </p:blipFill>
        <p:spPr>
          <a:xfrm>
            <a:off x="250200" y="4695480"/>
            <a:ext cx="2938680" cy="400680"/>
          </a:xfrm>
          <a:prstGeom prst="rect">
            <a:avLst/>
          </a:prstGeom>
          <a:ln w="0">
            <a:noFill/>
          </a:ln>
        </p:spPr>
      </p:pic>
      <p:pic>
        <p:nvPicPr>
          <p:cNvPr id="689" name="" descr=""/>
          <p:cNvPicPr/>
          <p:nvPr/>
        </p:nvPicPr>
        <p:blipFill>
          <a:blip r:embed="rId6"/>
          <a:stretch/>
        </p:blipFill>
        <p:spPr>
          <a:xfrm>
            <a:off x="242280" y="4209480"/>
            <a:ext cx="2915640" cy="385560"/>
          </a:xfrm>
          <a:prstGeom prst="rect">
            <a:avLst/>
          </a:prstGeom>
          <a:ln w="0">
            <a:noFill/>
          </a:ln>
        </p:spPr>
      </p:pic>
      <p:pic>
        <p:nvPicPr>
          <p:cNvPr id="690" name="" descr=""/>
          <p:cNvPicPr/>
          <p:nvPr/>
        </p:nvPicPr>
        <p:blipFill>
          <a:blip r:embed="rId7"/>
          <a:stretch/>
        </p:blipFill>
        <p:spPr>
          <a:xfrm>
            <a:off x="251640" y="5199840"/>
            <a:ext cx="2877480" cy="423720"/>
          </a:xfrm>
          <a:prstGeom prst="rect">
            <a:avLst/>
          </a:prstGeom>
          <a:ln w="0">
            <a:noFill/>
          </a:ln>
        </p:spPr>
      </p:pic>
      <p:sp>
        <p:nvSpPr>
          <p:cNvPr id="691" name=""/>
          <p:cNvSpPr/>
          <p:nvPr/>
        </p:nvSpPr>
        <p:spPr>
          <a:xfrm>
            <a:off x="3216240" y="3907440"/>
            <a:ext cx="637920" cy="43416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692" name=""/>
          <p:cNvSpPr/>
          <p:nvPr/>
        </p:nvSpPr>
        <p:spPr>
          <a:xfrm>
            <a:off x="3234240" y="4430520"/>
            <a:ext cx="593640" cy="15048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693" name=""/>
          <p:cNvSpPr/>
          <p:nvPr/>
        </p:nvSpPr>
        <p:spPr>
          <a:xfrm flipV="1">
            <a:off x="3331440" y="4758120"/>
            <a:ext cx="496440" cy="22176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694" name=""/>
          <p:cNvSpPr/>
          <p:nvPr/>
        </p:nvSpPr>
        <p:spPr>
          <a:xfrm flipV="1">
            <a:off x="3278520" y="4882320"/>
            <a:ext cx="646560" cy="46080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695" name="" descr=""/>
          <p:cNvPicPr/>
          <p:nvPr/>
        </p:nvPicPr>
        <p:blipFill>
          <a:blip r:embed="rId8"/>
          <a:stretch/>
        </p:blipFill>
        <p:spPr>
          <a:xfrm>
            <a:off x="3466800" y="5296680"/>
            <a:ext cx="2420280" cy="248400"/>
          </a:xfrm>
          <a:prstGeom prst="rect">
            <a:avLst/>
          </a:prstGeom>
          <a:ln w="0">
            <a:noFill/>
          </a:ln>
        </p:spPr>
      </p:pic>
      <p:pic>
        <p:nvPicPr>
          <p:cNvPr id="696" name="" descr=""/>
          <p:cNvPicPr/>
          <p:nvPr/>
        </p:nvPicPr>
        <p:blipFill>
          <a:blip r:embed="rId9"/>
          <a:stretch/>
        </p:blipFill>
        <p:spPr>
          <a:xfrm>
            <a:off x="3408120" y="5675040"/>
            <a:ext cx="2496600" cy="393120"/>
          </a:xfrm>
          <a:prstGeom prst="rect">
            <a:avLst/>
          </a:prstGeom>
          <a:ln w="0">
            <a:noFill/>
          </a:ln>
        </p:spPr>
      </p:pic>
      <p:pic>
        <p:nvPicPr>
          <p:cNvPr id="697" name="" descr=""/>
          <p:cNvPicPr/>
          <p:nvPr/>
        </p:nvPicPr>
        <p:blipFill>
          <a:blip r:embed="rId10"/>
          <a:stretch/>
        </p:blipFill>
        <p:spPr>
          <a:xfrm>
            <a:off x="6346440" y="5788080"/>
            <a:ext cx="2367000" cy="187560"/>
          </a:xfrm>
          <a:prstGeom prst="rect">
            <a:avLst/>
          </a:prstGeom>
          <a:ln w="0">
            <a:noFill/>
          </a:ln>
        </p:spPr>
      </p:pic>
      <p:sp>
        <p:nvSpPr>
          <p:cNvPr id="698" name=""/>
          <p:cNvSpPr/>
          <p:nvPr/>
        </p:nvSpPr>
        <p:spPr>
          <a:xfrm>
            <a:off x="5963040" y="5856840"/>
            <a:ext cx="383400" cy="36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-45000" bIns="-4500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699" name="" descr=""/>
          <p:cNvPicPr/>
          <p:nvPr/>
        </p:nvPicPr>
        <p:blipFill>
          <a:blip r:embed="rId11"/>
          <a:stretch/>
        </p:blipFill>
        <p:spPr>
          <a:xfrm>
            <a:off x="4368240" y="1780560"/>
            <a:ext cx="4658040" cy="1300320"/>
          </a:xfrm>
          <a:prstGeom prst="rect">
            <a:avLst/>
          </a:prstGeom>
          <a:ln w="0">
            <a:noFill/>
          </a:ln>
        </p:spPr>
      </p:pic>
      <p:pic>
        <p:nvPicPr>
          <p:cNvPr id="700" name="" descr=""/>
          <p:cNvPicPr/>
          <p:nvPr/>
        </p:nvPicPr>
        <p:blipFill>
          <a:blip r:embed="rId12"/>
          <a:srcRect l="0" t="0" r="0" b="71958"/>
          <a:stretch/>
        </p:blipFill>
        <p:spPr>
          <a:xfrm>
            <a:off x="4368240" y="3083400"/>
            <a:ext cx="3632040" cy="1229760"/>
          </a:xfrm>
          <a:prstGeom prst="rect">
            <a:avLst/>
          </a:prstGeom>
          <a:ln w="0">
            <a:noFill/>
          </a:ln>
        </p:spPr>
      </p:pic>
      <p:sp>
        <p:nvSpPr>
          <p:cNvPr id="701" name=""/>
          <p:cNvSpPr/>
          <p:nvPr/>
        </p:nvSpPr>
        <p:spPr>
          <a:xfrm>
            <a:off x="8726760" y="6387480"/>
            <a:ext cx="519120" cy="418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8746B343-3CE4-4926-AD40-A2FAE49F7EF0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8D10352-20D6-48B0-9D6A-A9A276F8EFF4}" type="slidenum">
              <a:t>98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68CFE41-106A-4E3F-B3E5-2F63E689C8F7}" type="slidenum">
              <a:t>99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Thème AP-HP">
  <a:themeElements>
    <a:clrScheme name="APHP">
      <a:dk1>
        <a:srgbClr val="272d31"/>
      </a:dk1>
      <a:lt1>
        <a:srgbClr val="ffffff"/>
      </a:lt1>
      <a:dk2>
        <a:srgbClr val="d2d9da"/>
      </a:dk2>
      <a:lt2>
        <a:srgbClr val="f1f4f5"/>
      </a:lt2>
      <a:accent1>
        <a:srgbClr val="ffd419"/>
      </a:accent1>
      <a:accent2>
        <a:srgbClr val="c01662"/>
      </a:accent2>
      <a:accent3>
        <a:srgbClr val="36bde8"/>
      </a:accent3>
      <a:accent4>
        <a:srgbClr val="0062ae"/>
      </a:accent4>
      <a:accent5>
        <a:srgbClr val="2c256b"/>
      </a:accent5>
      <a:accent6>
        <a:srgbClr val="d3d800"/>
      </a:accent6>
      <a:hlink>
        <a:srgbClr val="272d31"/>
      </a:hlink>
      <a:folHlink>
        <a:srgbClr val="272d31"/>
      </a:folHlink>
    </a:clrScheme>
    <a:fontScheme name="APHP">
      <a:majorFont>
        <a:latin typeface="Montserrat" pitchFamily="0" charset="1"/>
        <a:ea typeface=""/>
        <a:cs typeface=""/>
      </a:majorFont>
      <a:minorFont>
        <a:latin typeface="Open Sans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customXml/_rels/item1.xml.rels><?xml version="1.0" encoding="UTF-8"?>
<Relationships xmlns="http://schemas.openxmlformats.org/package/2006/relationships"><Relationship Id="rId1" Type="http://schemas.openxmlformats.org/officeDocument/2006/relationships/customXmlProps" Target="itemProps1.xml"/>
</Relationships>
</file>

<file path=customXml/_rels/item2.xml.rels><?xml version="1.0" encoding="UTF-8"?>
<Relationships xmlns="http://schemas.openxmlformats.org/package/2006/relationships"><Relationship Id="rId1" Type="http://schemas.openxmlformats.org/officeDocument/2006/relationships/customXmlProps" Target="itemProps2.xml"/>
</Relationships>
</file>

<file path=customXml/_rels/item3.xml.rels><?xml version="1.0" encoding="UTF-8"?>
<Relationships xmlns="http://schemas.openxmlformats.org/package/2006/relationships"><Relationship Id="rId1" Type="http://schemas.openxmlformats.org/officeDocument/2006/relationships/customXmlProps" Target="itemProps3.xml"/>
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DFA34CFC6F5E64B965C92C606634DDF" ma:contentTypeVersion="10" ma:contentTypeDescription="Crée un document." ma:contentTypeScope="" ma:versionID="82f72537914f7b2ca3ab4e2073f5bc1f">
  <xsd:schema xmlns:xsd="http://www.w3.org/2001/XMLSchema" xmlns:xs="http://www.w3.org/2001/XMLSchema" xmlns:p="http://schemas.microsoft.com/office/2006/metadata/properties" xmlns:ns2="bab36aca-6305-4f24-b845-8de6cc927b00" xmlns:ns3="8d40c450-74bb-40fd-8fff-a7da02f18cb9" targetNamespace="http://schemas.microsoft.com/office/2006/metadata/properties" ma:root="true" ma:fieldsID="8fa5e87ef80b5124d7f7324dbf1e2047" ns2:_="" ns3:_="">
    <xsd:import namespace="bab36aca-6305-4f24-b845-8de6cc927b00"/>
    <xsd:import namespace="8d40c450-74bb-40fd-8fff-a7da02f18cb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3:SharedWithUsers" minOccurs="0"/>
                <xsd:element ref="ns3:SharedWithDetails" minOccurs="0"/>
                <xsd:element ref="ns2:MediaServiceSearchPropertie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ab36aca-6305-4f24-b845-8de6cc927b0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3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4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d40c450-74bb-40fd-8fff-a7da02f18cb9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Partagé avec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Partagé avec dé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E8513F2-21CC-4AEC-9985-98CE02CCA43C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37C0DAC3-8909-490F-8F6E-6181BFA49EA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ab36aca-6305-4f24-b845-8de6cc927b00"/>
    <ds:schemaRef ds:uri="8d40c450-74bb-40fd-8fff-a7da02f18cb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A456673-90F3-4A8C-832A-188746AAA50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22863</TotalTime>
  <Application>LibreOffice/7.6.4.1$Windows_X86_64 LibreOffice_project/e19e193f88cd6c0525a17fb7a176ed8e6a3e2aa1</Application>
  <AppVersion>15.0000</AppVersion>
  <Words>79</Words>
  <Paragraphs>53</Paragraphs>
  <Company>APHP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2015-07-22T10:38:47Z</dcterms:created>
  <dc:creator>BRASSEUR Paul</dc:creator>
  <dc:description/>
  <dc:language>fr-FR</dc:language>
  <cp:lastModifiedBy/>
  <cp:lastPrinted>2018-04-13T17:06:17Z</cp:lastPrinted>
  <dcterms:modified xsi:type="dcterms:W3CDTF">2025-07-03T17:29:08Z</dcterms:modified>
  <cp:revision>1488</cp:revision>
  <dc:subject/>
  <dc:title>Présentation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lassificationContentMarkingFooterLocations">
    <vt:lpwstr>Thème AP-HP:8</vt:lpwstr>
  </property>
  <property fmtid="{D5CDD505-2E9C-101B-9397-08002B2CF9AE}" pid="3" name="ClassificationContentMarkingFooterText">
    <vt:lpwstr>C1 - Interne</vt:lpwstr>
  </property>
  <property fmtid="{D5CDD505-2E9C-101B-9397-08002B2CF9AE}" pid="4" name="ContentTypeId">
    <vt:lpwstr>0x010100CDFA34CFC6F5E64B965C92C606634DDF</vt:lpwstr>
  </property>
  <property fmtid="{D5CDD505-2E9C-101B-9397-08002B2CF9AE}" pid="5" name="MSIP_Label_591d6119-873b-4397-8a13-8f0b0381b9bf_ActionId">
    <vt:lpwstr>f954901c-06bb-4e73-978b-2ff255d7fa1b</vt:lpwstr>
  </property>
  <property fmtid="{D5CDD505-2E9C-101B-9397-08002B2CF9AE}" pid="6" name="MSIP_Label_591d6119-873b-4397-8a13-8f0b0381b9bf_ContentBits">
    <vt:lpwstr>2</vt:lpwstr>
  </property>
  <property fmtid="{D5CDD505-2E9C-101B-9397-08002B2CF9AE}" pid="7" name="MSIP_Label_591d6119-873b-4397-8a13-8f0b0381b9bf_Enabled">
    <vt:lpwstr>true</vt:lpwstr>
  </property>
  <property fmtid="{D5CDD505-2E9C-101B-9397-08002B2CF9AE}" pid="8" name="MSIP_Label_591d6119-873b-4397-8a13-8f0b0381b9bf_Method">
    <vt:lpwstr>Standard</vt:lpwstr>
  </property>
  <property fmtid="{D5CDD505-2E9C-101B-9397-08002B2CF9AE}" pid="9" name="MSIP_Label_591d6119-873b-4397-8a13-8f0b0381b9bf_Name">
    <vt:lpwstr>C1 - Interne</vt:lpwstr>
  </property>
  <property fmtid="{D5CDD505-2E9C-101B-9397-08002B2CF9AE}" pid="10" name="MSIP_Label_591d6119-873b-4397-8a13-8f0b0381b9bf_SetDate">
    <vt:lpwstr>2024-03-01T10:56:13Z</vt:lpwstr>
  </property>
  <property fmtid="{D5CDD505-2E9C-101B-9397-08002B2CF9AE}" pid="11" name="MSIP_Label_591d6119-873b-4397-8a13-8f0b0381b9bf_SiteId">
    <vt:lpwstr>905eea10-a76c-4815-8160-ba433c63cfd5</vt:lpwstr>
  </property>
  <property fmtid="{D5CDD505-2E9C-101B-9397-08002B2CF9AE}" pid="12" name="Notes">
    <vt:i4>4</vt:i4>
  </property>
  <property fmtid="{D5CDD505-2E9C-101B-9397-08002B2CF9AE}" pid="13" name="PresentationFormat">
    <vt:lpwstr>Affichage à l'écran (4:3)</vt:lpwstr>
  </property>
  <property fmtid="{D5CDD505-2E9C-101B-9397-08002B2CF9AE}" pid="14" name="Slides">
    <vt:i4>15</vt:i4>
  </property>
</Properties>
</file>